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57" r:id="rId3"/>
    <p:sldId id="280" r:id="rId4"/>
    <p:sldId id="259" r:id="rId5"/>
    <p:sldId id="260" r:id="rId6"/>
    <p:sldId id="262" r:id="rId7"/>
    <p:sldId id="283" r:id="rId8"/>
    <p:sldId id="263" r:id="rId9"/>
    <p:sldId id="266" r:id="rId10"/>
    <p:sldId id="277" r:id="rId11"/>
    <p:sldId id="264" r:id="rId12"/>
    <p:sldId id="265" r:id="rId13"/>
    <p:sldId id="271" r:id="rId14"/>
    <p:sldId id="281" r:id="rId15"/>
    <p:sldId id="282" r:id="rId16"/>
    <p:sldId id="279" r:id="rId17"/>
    <p:sldId id="275" r:id="rId18"/>
    <p:sldId id="276" r:id="rId19"/>
  </p:sldIdLst>
  <p:sldSz cx="9144000" cy="6858000" type="screen4x3"/>
  <p:notesSz cx="7315200" cy="96012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7A2A8A"/>
    <a:srgbClr val="B33364"/>
    <a:srgbClr val="A237B7"/>
    <a:srgbClr val="814582"/>
    <a:srgbClr val="5C05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9256" autoAdjust="0"/>
    <p:restoredTop sz="90178" autoAdjust="0"/>
  </p:normalViewPr>
  <p:slideViewPr>
    <p:cSldViewPr snapToGrid="0">
      <p:cViewPr>
        <p:scale>
          <a:sx n="66" d="100"/>
          <a:sy n="66" d="100"/>
        </p:scale>
        <p:origin x="-1854" y="-432"/>
      </p:cViewPr>
      <p:guideLst>
        <p:guide orient="horz" pos="4319"/>
        <p:guide orient="horz" pos="4023"/>
        <p:guide orient="horz" pos="3757"/>
        <p:guide orient="horz" pos="741"/>
        <p:guide orient="horz" pos="979"/>
        <p:guide orient="horz" pos="1148"/>
        <p:guide pos="2877"/>
        <p:guide pos="355"/>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60" d="100"/>
          <a:sy n="60" d="100"/>
        </p:scale>
        <p:origin x="-2290" y="3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810" cy="479733"/>
          </a:xfrm>
          <a:prstGeom prst="rect">
            <a:avLst/>
          </a:prstGeom>
        </p:spPr>
        <p:txBody>
          <a:bodyPr vert="horz" lIns="94704" tIns="47352" rIns="94704" bIns="47352" rtlCol="0"/>
          <a:lstStyle>
            <a:lvl1pPr algn="l">
              <a:defRPr sz="1200"/>
            </a:lvl1pPr>
          </a:lstStyle>
          <a:p>
            <a:endParaRPr lang="en-US"/>
          </a:p>
        </p:txBody>
      </p:sp>
      <p:sp>
        <p:nvSpPr>
          <p:cNvPr id="3" name="Date Placeholder 2"/>
          <p:cNvSpPr>
            <a:spLocks noGrp="1"/>
          </p:cNvSpPr>
          <p:nvPr>
            <p:ph type="dt" sz="quarter" idx="1"/>
          </p:nvPr>
        </p:nvSpPr>
        <p:spPr>
          <a:xfrm>
            <a:off x="4143737" y="0"/>
            <a:ext cx="3169810" cy="479733"/>
          </a:xfrm>
          <a:prstGeom prst="rect">
            <a:avLst/>
          </a:prstGeom>
        </p:spPr>
        <p:txBody>
          <a:bodyPr vert="horz" lIns="94704" tIns="47352" rIns="94704" bIns="47352" rtlCol="0"/>
          <a:lstStyle>
            <a:lvl1pPr algn="r">
              <a:defRPr sz="1200"/>
            </a:lvl1pPr>
          </a:lstStyle>
          <a:p>
            <a:fld id="{3A18F155-EBC7-4114-B525-56553F00E474}" type="datetimeFigureOut">
              <a:rPr lang="en-US" smtClean="0"/>
              <a:pPr/>
              <a:t>6/18/2014</a:t>
            </a:fld>
            <a:endParaRPr lang="en-US"/>
          </a:p>
        </p:txBody>
      </p:sp>
      <p:sp>
        <p:nvSpPr>
          <p:cNvPr id="4" name="Footer Placeholder 3"/>
          <p:cNvSpPr>
            <a:spLocks noGrp="1"/>
          </p:cNvSpPr>
          <p:nvPr>
            <p:ph type="ftr" sz="quarter" idx="2"/>
          </p:nvPr>
        </p:nvSpPr>
        <p:spPr>
          <a:xfrm>
            <a:off x="0" y="9119830"/>
            <a:ext cx="3169810" cy="479733"/>
          </a:xfrm>
          <a:prstGeom prst="rect">
            <a:avLst/>
          </a:prstGeom>
        </p:spPr>
        <p:txBody>
          <a:bodyPr vert="horz" lIns="94704" tIns="47352" rIns="94704" bIns="47352" rtlCol="0" anchor="b"/>
          <a:lstStyle>
            <a:lvl1pPr algn="l">
              <a:defRPr sz="1200"/>
            </a:lvl1pPr>
          </a:lstStyle>
          <a:p>
            <a:endParaRPr lang="en-US"/>
          </a:p>
        </p:txBody>
      </p:sp>
      <p:sp>
        <p:nvSpPr>
          <p:cNvPr id="5" name="Slide Number Placeholder 4"/>
          <p:cNvSpPr>
            <a:spLocks noGrp="1"/>
          </p:cNvSpPr>
          <p:nvPr>
            <p:ph type="sldNum" sz="quarter" idx="3"/>
          </p:nvPr>
        </p:nvSpPr>
        <p:spPr>
          <a:xfrm>
            <a:off x="4143737" y="9119830"/>
            <a:ext cx="3169810" cy="479733"/>
          </a:xfrm>
          <a:prstGeom prst="rect">
            <a:avLst/>
          </a:prstGeom>
        </p:spPr>
        <p:txBody>
          <a:bodyPr vert="horz" lIns="94704" tIns="47352" rIns="94704" bIns="47352" rtlCol="0" anchor="b"/>
          <a:lstStyle>
            <a:lvl1pPr algn="r">
              <a:defRPr sz="1200"/>
            </a:lvl1pPr>
          </a:lstStyle>
          <a:p>
            <a:fld id="{1FB0815E-A19B-4D6D-A65F-28A73666D45B}" type="slidenum">
              <a:rPr lang="en-US" smtClean="0"/>
              <a:pPr/>
              <a:t>‹#›</a:t>
            </a:fld>
            <a:endParaRPr lang="en-US"/>
          </a:p>
        </p:txBody>
      </p:sp>
    </p:spTree>
    <p:extLst>
      <p:ext uri="{BB962C8B-B14F-4D97-AF65-F5344CB8AC3E}">
        <p14:creationId xmlns:p14="http://schemas.microsoft.com/office/powerpoint/2010/main" val="1520120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4" tIns="48327" rIns="96654" bIns="48327" rtlCol="0"/>
          <a:lstStyle>
            <a:lvl1pPr algn="l">
              <a:defRPr sz="1200"/>
            </a:lvl1pPr>
          </a:lstStyle>
          <a:p>
            <a:endParaRPr lang="en-US"/>
          </a:p>
        </p:txBody>
      </p:sp>
      <p:sp>
        <p:nvSpPr>
          <p:cNvPr id="3" name="Date Placeholder 2"/>
          <p:cNvSpPr>
            <a:spLocks noGrp="1"/>
          </p:cNvSpPr>
          <p:nvPr>
            <p:ph type="dt" idx="1"/>
          </p:nvPr>
        </p:nvSpPr>
        <p:spPr>
          <a:xfrm>
            <a:off x="4143588" y="1"/>
            <a:ext cx="3169920" cy="480060"/>
          </a:xfrm>
          <a:prstGeom prst="rect">
            <a:avLst/>
          </a:prstGeom>
        </p:spPr>
        <p:txBody>
          <a:bodyPr vert="horz" lIns="96654" tIns="48327" rIns="96654" bIns="48327" rtlCol="0"/>
          <a:lstStyle>
            <a:lvl1pPr algn="r">
              <a:defRPr sz="1200"/>
            </a:lvl1pPr>
          </a:lstStyle>
          <a:p>
            <a:fld id="{786860B4-6610-BD4A-A7CF-7526231F5DD8}" type="datetimeFigureOut">
              <a:rPr lang="en-US" smtClean="0"/>
              <a:pPr/>
              <a:t>6/18/2014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4" tIns="48327" rIns="96654" bIns="48327" rtlCol="0" anchor="ctr"/>
          <a:lstStyle/>
          <a:p>
            <a:endParaRPr lang="en-US"/>
          </a:p>
        </p:txBody>
      </p:sp>
      <p:sp>
        <p:nvSpPr>
          <p:cNvPr id="5" name="Notes Placeholder 4"/>
          <p:cNvSpPr>
            <a:spLocks noGrp="1"/>
          </p:cNvSpPr>
          <p:nvPr>
            <p:ph type="body" sz="quarter" idx="3"/>
          </p:nvPr>
        </p:nvSpPr>
        <p:spPr>
          <a:xfrm>
            <a:off x="731520" y="4560572"/>
            <a:ext cx="5852160" cy="4320540"/>
          </a:xfrm>
          <a:prstGeom prst="rect">
            <a:avLst/>
          </a:prstGeom>
        </p:spPr>
        <p:txBody>
          <a:bodyPr vert="horz" lIns="96654" tIns="48327" rIns="96654"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0060"/>
          </a:xfrm>
          <a:prstGeom prst="rect">
            <a:avLst/>
          </a:prstGeom>
        </p:spPr>
        <p:txBody>
          <a:bodyPr vert="horz" lIns="96654" tIns="48327" rIns="96654" bIns="48327" rtlCol="0" anchor="b"/>
          <a:lstStyle>
            <a:lvl1pPr algn="l">
              <a:defRPr sz="1200"/>
            </a:lvl1pPr>
          </a:lstStyle>
          <a:p>
            <a:endParaRPr lang="en-US"/>
          </a:p>
        </p:txBody>
      </p:sp>
    </p:spTree>
    <p:extLst>
      <p:ext uri="{BB962C8B-B14F-4D97-AF65-F5344CB8AC3E}">
        <p14:creationId xmlns:p14="http://schemas.microsoft.com/office/powerpoint/2010/main" val="20991593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pitchFamily="34" charset="0"/>
        <a:ea typeface="+mn-ea"/>
        <a:cs typeface="Arial" pitchFamily="34" charset="0"/>
      </a:defRPr>
    </a:lvl1pPr>
    <a:lvl2pPr marL="457200" algn="l" defTabSz="457200" rtl="0" eaLnBrk="1" latinLnBrk="0" hangingPunct="1">
      <a:defRPr sz="1200" kern="1200">
        <a:solidFill>
          <a:schemeClr val="tx1"/>
        </a:solidFill>
        <a:latin typeface="Arial" pitchFamily="34" charset="0"/>
        <a:ea typeface="+mn-ea"/>
        <a:cs typeface="Arial" pitchFamily="34" charset="0"/>
      </a:defRPr>
    </a:lvl2pPr>
    <a:lvl3pPr marL="914400" algn="l" defTabSz="457200" rtl="0" eaLnBrk="1" latinLnBrk="0" hangingPunct="1">
      <a:defRPr sz="1200" kern="1200">
        <a:solidFill>
          <a:schemeClr val="tx1"/>
        </a:solidFill>
        <a:latin typeface="Arial" pitchFamily="34" charset="0"/>
        <a:ea typeface="+mn-ea"/>
        <a:cs typeface="Arial" pitchFamily="34" charset="0"/>
      </a:defRPr>
    </a:lvl3pPr>
    <a:lvl4pPr marL="1371600" algn="l" defTabSz="457200" rtl="0" eaLnBrk="1" latinLnBrk="0" hangingPunct="1">
      <a:defRPr sz="1200" kern="1200">
        <a:solidFill>
          <a:schemeClr val="tx1"/>
        </a:solidFill>
        <a:latin typeface="Arial" pitchFamily="34" charset="0"/>
        <a:ea typeface="+mn-ea"/>
        <a:cs typeface="Arial" pitchFamily="34" charset="0"/>
      </a:defRPr>
    </a:lvl4pPr>
    <a:lvl5pPr marL="1828800" algn="l" defTabSz="457200" rtl="0" eaLnBrk="1" latinLnBrk="0" hangingPunct="1">
      <a:defRPr sz="1200" kern="1200">
        <a:solidFill>
          <a:schemeClr val="tx1"/>
        </a:solidFill>
        <a:latin typeface="Arial" pitchFamily="34" charset="0"/>
        <a:ea typeface="+mn-ea"/>
        <a:cs typeface="Arial"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2381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67872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84276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GillSans"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Gill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3074" name="Picture 2" descr="\\cogroups101\copy-folder\2014\BOTOX Cosmetic\141808 Patient Presentation Update (CFL)\Images\FrontSlide.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ogroups101\groups\BOTOX COSMETIC\LOGOS &amp; PRODUCT SHOTS\BOTOX Cosmetic\BTXC Logo- Injection\BTXC Injection Logos\BTXC-Injection Logo\PNG\BTXC-inj_logo_Rev.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12031" y="6116299"/>
            <a:ext cx="1562537" cy="822807"/>
          </a:xfrm>
          <a:prstGeom prst="rect">
            <a:avLst/>
          </a:prstGeom>
          <a:noFill/>
        </p:spPr>
      </p:pic>
    </p:spTree>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GillSans"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Gill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TextBox 3"/>
          <p:cNvSpPr txBox="1"/>
          <p:nvPr userDrawn="1"/>
        </p:nvSpPr>
        <p:spPr>
          <a:xfrm>
            <a:off x="-2" y="6620406"/>
            <a:ext cx="422695" cy="246221"/>
          </a:xfrm>
          <a:prstGeom prst="rect">
            <a:avLst/>
          </a:prstGeom>
          <a:noFill/>
        </p:spPr>
        <p:txBody>
          <a:bodyPr wrap="square" rtlCol="0">
            <a:spAutoFit/>
          </a:bodyPr>
          <a:lstStyle/>
          <a:p>
            <a:fld id="{D8869A42-F82F-4E40-859C-598C7273C614}" type="slidenum">
              <a:rPr lang="en-US" sz="1000" smtClean="0">
                <a:solidFill>
                  <a:schemeClr val="bg1"/>
                </a:solidFill>
                <a:latin typeface="Arial" pitchFamily="34" charset="0"/>
                <a:cs typeface="Arial" pitchFamily="34" charset="0"/>
              </a:rPr>
              <a:t>‹#›</a:t>
            </a:fld>
            <a:endParaRPr lang="en-US" sz="1000" dirty="0">
              <a:solidFill>
                <a:schemeClr val="bg1"/>
              </a:solidFill>
              <a:latin typeface="Arial" pitchFamily="34" charset="0"/>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sectio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GillSans"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Gill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TextBox 4"/>
          <p:cNvSpPr txBox="1"/>
          <p:nvPr userDrawn="1"/>
        </p:nvSpPr>
        <p:spPr>
          <a:xfrm>
            <a:off x="-2" y="6620406"/>
            <a:ext cx="422695" cy="246221"/>
          </a:xfrm>
          <a:prstGeom prst="rect">
            <a:avLst/>
          </a:prstGeom>
          <a:noFill/>
        </p:spPr>
        <p:txBody>
          <a:bodyPr wrap="square" rtlCol="0">
            <a:spAutoFit/>
          </a:bodyPr>
          <a:lstStyle/>
          <a:p>
            <a:fld id="{D8869A42-F82F-4E40-859C-598C7273C614}" type="slidenum">
              <a:rPr lang="en-US" sz="1000" smtClean="0">
                <a:solidFill>
                  <a:schemeClr val="bg1"/>
                </a:solidFill>
                <a:latin typeface="Arial" pitchFamily="34" charset="0"/>
                <a:cs typeface="Arial" pitchFamily="34" charset="0"/>
              </a:rPr>
              <a:t>‹#›</a:t>
            </a:fld>
            <a:endParaRPr lang="en-US" sz="10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section">
    <p:spTree>
      <p:nvGrpSpPr>
        <p:cNvPr id="1" name=""/>
        <p:cNvGrpSpPr/>
        <p:nvPr/>
      </p:nvGrpSpPr>
      <p:grpSpPr>
        <a:xfrm>
          <a:off x="0" y="0"/>
          <a:ext cx="0" cy="0"/>
          <a:chOff x="0" y="0"/>
          <a:chExt cx="0" cy="0"/>
        </a:xfrm>
      </p:grpSpPr>
      <p:pic>
        <p:nvPicPr>
          <p:cNvPr id="2052" name="Picture 4" descr="\\cogroups101\copy-folder\2014\BOTOX Cosmetic\141808 Patient Presentation Update (CFL)\Images\EndSlide.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130426"/>
            <a:ext cx="7772400" cy="1470025"/>
          </a:xfrm>
        </p:spPr>
        <p:txBody>
          <a:bodyPr/>
          <a:lstStyle>
            <a:lvl1pPr>
              <a:defRPr>
                <a:latin typeface="GillSans"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Gill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2" name="TextBox 11"/>
          <p:cNvSpPr txBox="1"/>
          <p:nvPr userDrawn="1"/>
        </p:nvSpPr>
        <p:spPr>
          <a:xfrm>
            <a:off x="28575" y="6603292"/>
            <a:ext cx="341760" cy="246221"/>
          </a:xfrm>
          <a:prstGeom prst="rect">
            <a:avLst/>
          </a:prstGeom>
          <a:noFill/>
        </p:spPr>
        <p:txBody>
          <a:bodyPr wrap="none" rtlCol="0">
            <a:spAutoFit/>
          </a:bodyPr>
          <a:lstStyle/>
          <a:p>
            <a:pPr marL="0" algn="l" defTabSz="457200" rtl="0" eaLnBrk="1" latinLnBrk="0" hangingPunct="1"/>
            <a:fld id="{B2570207-0AC8-4AF4-8C0B-DC4E34531B1B}" type="slidenum">
              <a:rPr lang="en-US" sz="1000" b="0" kern="1200" smtClean="0">
                <a:solidFill>
                  <a:schemeClr val="bg1"/>
                </a:solidFill>
                <a:latin typeface="Arial"/>
                <a:ea typeface="+mn-ea"/>
                <a:cs typeface="Arial"/>
              </a:rPr>
              <a:pPr marL="0" algn="l" defTabSz="457200" rtl="0" eaLnBrk="1" latinLnBrk="0" hangingPunct="1"/>
              <a:t>‹#›</a:t>
            </a:fld>
            <a:endParaRPr lang="en-US" sz="1000" b="0" kern="1200" dirty="0" smtClean="0">
              <a:solidFill>
                <a:schemeClr val="bg1"/>
              </a:solidFill>
              <a:latin typeface="Arial"/>
              <a:ea typeface="+mn-ea"/>
              <a:cs typeface="Arial"/>
            </a:endParaRPr>
          </a:p>
        </p:txBody>
      </p:sp>
      <p:pic>
        <p:nvPicPr>
          <p:cNvPr id="9" name="Picture 3" descr="\\Cogroups101\groups\BOTOX COSMETIC\LOGOS &amp; PRODUCT SHOTS\BOTOX Cosmetic\BTXC Logo- Injection\BTXC Injection Logos\BTXC-Injection Logo\PNG\BTXC-inj_logo_Rev.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12031" y="6116299"/>
            <a:ext cx="1562537" cy="822807"/>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2" y="6620406"/>
            <a:ext cx="422695" cy="246221"/>
          </a:xfrm>
          <a:prstGeom prst="rect">
            <a:avLst/>
          </a:prstGeom>
          <a:noFill/>
        </p:spPr>
        <p:txBody>
          <a:bodyPr wrap="square" rtlCol="0">
            <a:spAutoFit/>
          </a:bodyPr>
          <a:lstStyle/>
          <a:p>
            <a:fld id="{D8869A42-F82F-4E40-859C-598C7273C614}" type="slidenum">
              <a:rPr lang="en-US" sz="1000" smtClean="0">
                <a:solidFill>
                  <a:schemeClr val="bg1"/>
                </a:solidFill>
                <a:latin typeface="Arial" pitchFamily="34" charset="0"/>
                <a:cs typeface="Arial" pitchFamily="34" charset="0"/>
              </a:rPr>
              <a:t>‹#›</a:t>
            </a:fld>
            <a:endParaRPr lang="en-US" sz="10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Sans"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atin typeface="GillSans" pitchFamily="34" charset="0"/>
              </a:defRPr>
            </a:lvl1pPr>
            <a:lvl2pPr>
              <a:defRPr sz="2400">
                <a:latin typeface="GillSans" pitchFamily="34" charset="0"/>
              </a:defRPr>
            </a:lvl2pPr>
            <a:lvl3pPr>
              <a:defRPr sz="2000">
                <a:latin typeface="GillSans" pitchFamily="34" charset="0"/>
              </a:defRPr>
            </a:lvl3pPr>
            <a:lvl4pPr>
              <a:defRPr sz="1800">
                <a:latin typeface="GillSans" pitchFamily="34" charset="0"/>
              </a:defRPr>
            </a:lvl4pPr>
            <a:lvl5pPr>
              <a:defRPr sz="1800">
                <a:latin typeface="GillSans"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atin typeface="GillSans" pitchFamily="34" charset="0"/>
              </a:defRPr>
            </a:lvl1pPr>
            <a:lvl2pPr>
              <a:defRPr sz="2400">
                <a:latin typeface="GillSans" pitchFamily="34" charset="0"/>
              </a:defRPr>
            </a:lvl2pPr>
            <a:lvl3pPr>
              <a:defRPr sz="2000">
                <a:latin typeface="GillSans" pitchFamily="34" charset="0"/>
              </a:defRPr>
            </a:lvl3pPr>
            <a:lvl4pPr>
              <a:defRPr sz="1800">
                <a:latin typeface="GillSans" pitchFamily="34" charset="0"/>
              </a:defRPr>
            </a:lvl4pPr>
            <a:lvl5pPr>
              <a:defRPr sz="1800">
                <a:latin typeface="GillSans"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Box 4"/>
          <p:cNvSpPr txBox="1"/>
          <p:nvPr userDrawn="1"/>
        </p:nvSpPr>
        <p:spPr>
          <a:xfrm>
            <a:off x="-2" y="6620406"/>
            <a:ext cx="422695" cy="246221"/>
          </a:xfrm>
          <a:prstGeom prst="rect">
            <a:avLst/>
          </a:prstGeom>
          <a:noFill/>
        </p:spPr>
        <p:txBody>
          <a:bodyPr wrap="square" rtlCol="0">
            <a:spAutoFit/>
          </a:bodyPr>
          <a:lstStyle/>
          <a:p>
            <a:fld id="{D8869A42-F82F-4E40-859C-598C7273C614}" type="slidenum">
              <a:rPr lang="en-US" sz="1000" smtClean="0">
                <a:solidFill>
                  <a:schemeClr val="bg1"/>
                </a:solidFill>
                <a:latin typeface="Arial" pitchFamily="34" charset="0"/>
                <a:cs typeface="Arial" pitchFamily="34" charset="0"/>
              </a:rPr>
              <a:t>‹#›</a:t>
            </a:fld>
            <a:endParaRPr lang="en-US" sz="1000" dirty="0">
              <a:solidFill>
                <a:schemeClr val="bg1"/>
              </a:solidFill>
              <a:latin typeface="Arial" pitchFamily="34" charset="0"/>
              <a:cs typeface="Arial"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Sans"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atin typeface="GillSan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atin typeface="GillSans" pitchFamily="34" charset="0"/>
              </a:defRPr>
            </a:lvl1pPr>
            <a:lvl2pPr>
              <a:defRPr sz="2000">
                <a:latin typeface="GillSans" pitchFamily="34" charset="0"/>
              </a:defRPr>
            </a:lvl2pPr>
            <a:lvl3pPr>
              <a:defRPr sz="1800">
                <a:latin typeface="GillSans" pitchFamily="34" charset="0"/>
              </a:defRPr>
            </a:lvl3pPr>
            <a:lvl4pPr>
              <a:defRPr sz="1600">
                <a:latin typeface="GillSans" pitchFamily="34" charset="0"/>
              </a:defRPr>
            </a:lvl4pPr>
            <a:lvl5pPr>
              <a:defRPr sz="1600">
                <a:latin typeface="GillSans"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atin typeface="GillSan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atin typeface="GillSans" pitchFamily="34" charset="0"/>
              </a:defRPr>
            </a:lvl1pPr>
            <a:lvl2pPr>
              <a:defRPr sz="2000">
                <a:latin typeface="GillSans" pitchFamily="34" charset="0"/>
              </a:defRPr>
            </a:lvl2pPr>
            <a:lvl3pPr>
              <a:defRPr sz="1800">
                <a:latin typeface="GillSans" pitchFamily="34" charset="0"/>
              </a:defRPr>
            </a:lvl3pPr>
            <a:lvl4pPr>
              <a:defRPr sz="1600">
                <a:latin typeface="GillSans" pitchFamily="34" charset="0"/>
              </a:defRPr>
            </a:lvl4pPr>
            <a:lvl5pPr>
              <a:defRPr sz="1600">
                <a:latin typeface="GillSans"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Box 6"/>
          <p:cNvSpPr txBox="1"/>
          <p:nvPr userDrawn="1"/>
        </p:nvSpPr>
        <p:spPr>
          <a:xfrm>
            <a:off x="-2" y="6620406"/>
            <a:ext cx="422695" cy="246221"/>
          </a:xfrm>
          <a:prstGeom prst="rect">
            <a:avLst/>
          </a:prstGeom>
          <a:noFill/>
        </p:spPr>
        <p:txBody>
          <a:bodyPr wrap="square" rtlCol="0">
            <a:spAutoFit/>
          </a:bodyPr>
          <a:lstStyle/>
          <a:p>
            <a:fld id="{D8869A42-F82F-4E40-859C-598C7273C614}" type="slidenum">
              <a:rPr lang="en-US" sz="1000" smtClean="0">
                <a:solidFill>
                  <a:schemeClr val="bg1"/>
                </a:solidFill>
                <a:latin typeface="Arial" pitchFamily="34" charset="0"/>
                <a:cs typeface="Arial" pitchFamily="34" charset="0"/>
              </a:rPr>
              <a:t>‹#›</a:t>
            </a:fld>
            <a:endParaRPr lang="en-US" sz="1000" dirty="0">
              <a:solidFill>
                <a:schemeClr val="bg1"/>
              </a:solidFill>
              <a:latin typeface="Arial" pitchFamily="34" charset="0"/>
              <a:cs typeface="Arial"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Sans" pitchFamily="34" charset="0"/>
              </a:defRPr>
            </a:lvl1pPr>
          </a:lstStyle>
          <a:p>
            <a:r>
              <a:rPr lang="en-US" smtClean="0"/>
              <a:t>Click to edit Master title style</a:t>
            </a:r>
            <a:endParaRPr lang="en-US"/>
          </a:p>
        </p:txBody>
      </p:sp>
      <p:sp>
        <p:nvSpPr>
          <p:cNvPr id="3" name="TextBox 2"/>
          <p:cNvSpPr txBox="1"/>
          <p:nvPr userDrawn="1"/>
        </p:nvSpPr>
        <p:spPr>
          <a:xfrm>
            <a:off x="-2" y="6620406"/>
            <a:ext cx="422695" cy="246221"/>
          </a:xfrm>
          <a:prstGeom prst="rect">
            <a:avLst/>
          </a:prstGeom>
          <a:noFill/>
        </p:spPr>
        <p:txBody>
          <a:bodyPr wrap="square" rtlCol="0">
            <a:spAutoFit/>
          </a:bodyPr>
          <a:lstStyle/>
          <a:p>
            <a:fld id="{D8869A42-F82F-4E40-859C-598C7273C614}" type="slidenum">
              <a:rPr lang="en-US" sz="1000" smtClean="0">
                <a:solidFill>
                  <a:schemeClr val="bg1"/>
                </a:solidFill>
                <a:latin typeface="Arial" pitchFamily="34" charset="0"/>
                <a:cs typeface="Arial" pitchFamily="34" charset="0"/>
              </a:rPr>
              <a:t>‹#›</a:t>
            </a:fld>
            <a:endParaRPr lang="en-US" sz="1000" dirty="0">
              <a:solidFill>
                <a:schemeClr val="bg1"/>
              </a:solidFill>
              <a:latin typeface="Arial" pitchFamily="34" charset="0"/>
              <a:cs typeface="Arial"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p:nvPr userDrawn="1"/>
        </p:nvSpPr>
        <p:spPr>
          <a:xfrm>
            <a:off x="-2" y="6620406"/>
            <a:ext cx="422695" cy="246221"/>
          </a:xfrm>
          <a:prstGeom prst="rect">
            <a:avLst/>
          </a:prstGeom>
          <a:noFill/>
        </p:spPr>
        <p:txBody>
          <a:bodyPr wrap="square" rtlCol="0">
            <a:spAutoFit/>
          </a:bodyPr>
          <a:lstStyle/>
          <a:p>
            <a:fld id="{D8869A42-F82F-4E40-859C-598C7273C614}" type="slidenum">
              <a:rPr lang="en-US" sz="1000" smtClean="0">
                <a:solidFill>
                  <a:schemeClr val="bg1"/>
                </a:solidFill>
                <a:latin typeface="Arial" pitchFamily="34" charset="0"/>
                <a:cs typeface="Arial" pitchFamily="34" charset="0"/>
              </a:rPr>
              <a:t>‹#›</a:t>
            </a:fld>
            <a:endParaRPr lang="en-US" sz="1000" dirty="0">
              <a:solidFill>
                <a:schemeClr val="bg1"/>
              </a:solidFill>
              <a:latin typeface="Arial" pitchFamily="34" charset="0"/>
              <a:cs typeface="Arial"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Box 8"/>
          <p:cNvSpPr txBox="1"/>
          <p:nvPr userDrawn="1"/>
        </p:nvSpPr>
        <p:spPr>
          <a:xfrm>
            <a:off x="8777661" y="6517318"/>
            <a:ext cx="387606" cy="276999"/>
          </a:xfrm>
          <a:prstGeom prst="rect">
            <a:avLst/>
          </a:prstGeom>
          <a:noFill/>
        </p:spPr>
        <p:txBody>
          <a:bodyPr wrap="none" rtlCol="0">
            <a:spAutoFit/>
          </a:bodyPr>
          <a:lstStyle/>
          <a:p>
            <a:pPr marL="0" algn="r" defTabSz="457200" rtl="0" eaLnBrk="1" latinLnBrk="0" hangingPunct="1"/>
            <a:fld id="{4D2D856D-1A1B-4440-B84A-DC86515D0B9D}" type="slidenum">
              <a:rPr lang="en-US" sz="1200" kern="1200" spc="40" smtClean="0">
                <a:solidFill>
                  <a:schemeClr val="bg1"/>
                </a:solidFill>
                <a:latin typeface="Arial"/>
                <a:ea typeface="+mn-ea"/>
                <a:cs typeface="Arial"/>
              </a:rPr>
              <a:pPr marL="0" algn="r" defTabSz="457200" rtl="0" eaLnBrk="1" latinLnBrk="0" hangingPunct="1"/>
              <a:t>‹#›</a:t>
            </a:fld>
            <a:endParaRPr lang="en-US" sz="1200" kern="1200" spc="40" dirty="0" smtClean="0">
              <a:solidFill>
                <a:schemeClr val="bg1"/>
              </a:solidFill>
              <a:latin typeface="Arial"/>
              <a:ea typeface="+mn-ea"/>
              <a:cs typeface="Arial"/>
            </a:endParaRPr>
          </a:p>
        </p:txBody>
      </p:sp>
      <p:pic>
        <p:nvPicPr>
          <p:cNvPr id="11" name="Picture 3" descr="\\Cogroups101\groups\BOTOX COSMETIC\LOGOS &amp; PRODUCT SHOTS\BOTOX Cosmetic\BTXC Logo- Injection\BTXC Injection Logos\BTXC-Injection Logo\PNG\BTXC-inj_logo_Rev.png"/>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7637909" y="6064543"/>
            <a:ext cx="1562537" cy="822807"/>
          </a:xfrm>
          <a:prstGeom prst="rect">
            <a:avLst/>
          </a:prstGeom>
          <a:noFill/>
        </p:spPr>
      </p:pic>
      <p:sp>
        <p:nvSpPr>
          <p:cNvPr id="12" name="TextBox 11"/>
          <p:cNvSpPr txBox="1"/>
          <p:nvPr userDrawn="1"/>
        </p:nvSpPr>
        <p:spPr>
          <a:xfrm>
            <a:off x="28575" y="6603292"/>
            <a:ext cx="340158" cy="246221"/>
          </a:xfrm>
          <a:prstGeom prst="rect">
            <a:avLst/>
          </a:prstGeom>
          <a:noFill/>
        </p:spPr>
        <p:txBody>
          <a:bodyPr wrap="none" rtlCol="0">
            <a:spAutoFit/>
          </a:bodyPr>
          <a:lstStyle/>
          <a:p>
            <a:pPr marL="0" algn="l" defTabSz="457200" rtl="0" eaLnBrk="1" latinLnBrk="0" hangingPunct="1"/>
            <a:fld id="{B2570207-0AC8-4AF4-8C0B-DC4E34531B1B}" type="slidenum">
              <a:rPr lang="en-US" sz="1000" b="0" kern="1200" smtClean="0">
                <a:solidFill>
                  <a:schemeClr val="bg1"/>
                </a:solidFill>
                <a:latin typeface="GillSans" pitchFamily="34" charset="0"/>
                <a:ea typeface="+mn-ea"/>
                <a:cs typeface="Arial"/>
              </a:rPr>
              <a:pPr marL="0" algn="l" defTabSz="457200" rtl="0" eaLnBrk="1" latinLnBrk="0" hangingPunct="1"/>
              <a:t>‹#›</a:t>
            </a:fld>
            <a:endParaRPr lang="en-US" sz="1000" b="0" kern="1200" dirty="0" smtClean="0">
              <a:solidFill>
                <a:schemeClr val="bg1"/>
              </a:solidFill>
              <a:latin typeface="GillSans" pitchFamily="34" charset="0"/>
              <a:ea typeface="+mn-ea"/>
              <a:cs typeface="Arial"/>
            </a:endParaRPr>
          </a:p>
        </p:txBody>
      </p:sp>
      <p:pic>
        <p:nvPicPr>
          <p:cNvPr id="1026" name="Picture 2"/>
          <p:cNvPicPr>
            <a:picLocks noChangeAspect="1" noChangeArrowheads="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ofile101\groups\BOTOX COSMETIC\LOGOS &amp; PRODUCT SHOTS\BOTOX Cosmetic\BTXC Logo- Injection\BTXC Injection Logos\BTXC-Injection Logo\PNG\BTXC-inj_logo_Rev.png"/>
          <p:cNvPicPr>
            <a:picLocks noChangeAspect="1" noChangeArrowheads="1"/>
          </p:cNvPicPr>
          <p:nvPr userDrawn="1"/>
        </p:nvPicPr>
        <p:blipFill rotWithShape="1">
          <a:blip r:embed="rId13" cstate="screen">
            <a:extLst>
              <a:ext uri="{28A0092B-C50C-407E-A947-70E740481C1C}">
                <a14:useLocalDpi xmlns:a14="http://schemas.microsoft.com/office/drawing/2010/main"/>
              </a:ext>
            </a:extLst>
          </a:blip>
          <a:srcRect/>
          <a:stretch/>
        </p:blipFill>
        <p:spPr bwMode="auto">
          <a:xfrm>
            <a:off x="7560848" y="5986478"/>
            <a:ext cx="1716657" cy="807839"/>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0" r:id="rId5"/>
    <p:sldLayoutId id="2147483652" r:id="rId6"/>
    <p:sldLayoutId id="2147483653" r:id="rId7"/>
    <p:sldLayoutId id="2147483654" r:id="rId8"/>
    <p:sldLayoutId id="2147483655"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www.allergan.com/assets/pdf/botox_cosmetic_pi.pdf"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www.allergan.com/assets/pdf/botox_med_guide.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534" y="2258839"/>
            <a:ext cx="4980562" cy="1470025"/>
          </a:xfrm>
        </p:spPr>
        <p:txBody>
          <a:bodyPr>
            <a:noAutofit/>
          </a:bodyPr>
          <a:lstStyle/>
          <a:p>
            <a:r>
              <a:rPr lang="en-US" sz="3600" b="1" dirty="0" smtClean="0">
                <a:latin typeface="Arial" pitchFamily="34" charset="0"/>
                <a:cs typeface="Arial" pitchFamily="34" charset="0"/>
              </a:rPr>
              <a:t>Discover</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BOTOX</a:t>
            </a:r>
            <a:r>
              <a:rPr lang="en-US" sz="3600" b="1" baseline="30000" dirty="0" smtClean="0">
                <a:latin typeface="Arial" pitchFamily="34" charset="0"/>
                <a:cs typeface="Arial" pitchFamily="34" charset="0"/>
              </a:rPr>
              <a:t>®</a:t>
            </a:r>
            <a:r>
              <a:rPr lang="en-US" sz="3600" b="1" dirty="0" smtClean="0">
                <a:latin typeface="Arial" pitchFamily="34" charset="0"/>
                <a:cs typeface="Arial" pitchFamily="34" charset="0"/>
              </a:rPr>
              <a:t> Cosmetic</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(onabotulinumtoxinA)</a:t>
            </a:r>
            <a:endParaRPr lang="en-US" sz="3600" b="1" dirty="0">
              <a:latin typeface="Arial" pitchFamily="34" charset="0"/>
              <a:cs typeface="Arial" pitchFamily="34" charset="0"/>
            </a:endParaRPr>
          </a:p>
        </p:txBody>
      </p:sp>
      <p:sp>
        <p:nvSpPr>
          <p:cNvPr id="4" name="TextBox 3"/>
          <p:cNvSpPr txBox="1"/>
          <p:nvPr/>
        </p:nvSpPr>
        <p:spPr>
          <a:xfrm>
            <a:off x="0" y="6568658"/>
            <a:ext cx="9144000" cy="276999"/>
          </a:xfrm>
          <a:prstGeom prst="rect">
            <a:avLst/>
          </a:prstGeom>
          <a:noFill/>
        </p:spPr>
        <p:txBody>
          <a:bodyPr wrap="square" rtlCol="0">
            <a:spAutoFit/>
          </a:bodyPr>
          <a:lstStyle/>
          <a:p>
            <a:pPr algn="ctr"/>
            <a:r>
              <a:rPr lang="en-US" sz="1200" b="1" spc="40" dirty="0" smtClean="0">
                <a:solidFill>
                  <a:schemeClr val="bg1"/>
                </a:solidFill>
                <a:latin typeface="Arial" pitchFamily="34" charset="0"/>
                <a:cs typeface="Arial" pitchFamily="34" charset="0"/>
              </a:rPr>
              <a:t>Please see Approved Uses and Important Safety Information on slides 2-5.</a:t>
            </a:r>
            <a:endParaRPr lang="en-US" sz="1200" b="1" spc="40" dirty="0">
              <a:solidFill>
                <a:schemeClr val="bg1"/>
              </a:solidFill>
              <a:latin typeface="Arial" pitchFamily="34" charset="0"/>
              <a:cs typeface="Arial" pitchFamily="34" charset="0"/>
            </a:endParaRPr>
          </a:p>
        </p:txBody>
      </p:sp>
      <p:sp>
        <p:nvSpPr>
          <p:cNvPr id="5" name="TextBox 4"/>
          <p:cNvSpPr txBox="1"/>
          <p:nvPr/>
        </p:nvSpPr>
        <p:spPr>
          <a:xfrm>
            <a:off x="90534" y="5997410"/>
            <a:ext cx="8336733" cy="461665"/>
          </a:xfrm>
          <a:prstGeom prst="rect">
            <a:avLst/>
          </a:prstGeom>
          <a:noFill/>
        </p:spPr>
        <p:txBody>
          <a:bodyPr wrap="square" rtlCol="0">
            <a:spAutoFit/>
          </a:bodyPr>
          <a:lstStyle/>
          <a:p>
            <a:r>
              <a:rPr lang="en-US" sz="1200" i="1" spc="40" dirty="0" smtClean="0">
                <a:latin typeface="Arial" pitchFamily="34" charset="0"/>
                <a:cs typeface="Arial" pitchFamily="34" charset="0"/>
              </a:rPr>
              <a:t>Annie was treated in her frown lines and </a:t>
            </a:r>
          </a:p>
          <a:p>
            <a:r>
              <a:rPr lang="en-US" sz="1200" i="1" spc="40" dirty="0" smtClean="0">
                <a:latin typeface="Arial" pitchFamily="34" charset="0"/>
                <a:cs typeface="Arial" pitchFamily="34" charset="0"/>
              </a:rPr>
              <a:t>crow’s feet areas. </a:t>
            </a:r>
            <a:r>
              <a:rPr lang="en-US" sz="1200" b="1" i="1" spc="40" dirty="0" smtClean="0">
                <a:latin typeface="Arial" pitchFamily="34" charset="0"/>
                <a:cs typeface="Arial" pitchFamily="34" charset="0"/>
              </a:rPr>
              <a:t>Results may vary.</a:t>
            </a:r>
            <a:endParaRPr lang="en-US" sz="1200" b="1" i="1" spc="40" dirty="0">
              <a:latin typeface="Arial" pitchFamily="34" charset="0"/>
              <a:cs typeface="Arial" pitchFamily="34" charset="0"/>
            </a:endParaRPr>
          </a:p>
        </p:txBody>
      </p:sp>
      <p:sp>
        <p:nvSpPr>
          <p:cNvPr id="6" name="TextBox 5"/>
          <p:cNvSpPr txBox="1"/>
          <p:nvPr/>
        </p:nvSpPr>
        <p:spPr>
          <a:xfrm>
            <a:off x="-2" y="6620406"/>
            <a:ext cx="422695" cy="246221"/>
          </a:xfrm>
          <a:prstGeom prst="rect">
            <a:avLst/>
          </a:prstGeom>
          <a:noFill/>
        </p:spPr>
        <p:txBody>
          <a:bodyPr wrap="square" rtlCol="0">
            <a:spAutoFit/>
          </a:bodyPr>
          <a:lstStyle/>
          <a:p>
            <a:fld id="{D8869A42-F82F-4E40-859C-598C7273C614}" type="slidenum">
              <a:rPr lang="en-US" sz="1000" smtClean="0">
                <a:solidFill>
                  <a:schemeClr val="bg1"/>
                </a:solidFill>
                <a:latin typeface="Arial" pitchFamily="34" charset="0"/>
                <a:cs typeface="Arial" pitchFamily="34" charset="0"/>
              </a:rPr>
              <a:t>1</a:t>
            </a:fld>
            <a:endParaRPr lang="en-US" sz="1000" dirty="0">
              <a:solidFill>
                <a:schemeClr val="bg1"/>
              </a:solidFill>
              <a:latin typeface="Arial" pitchFamily="34" charset="0"/>
              <a:cs typeface="Arial" pitchFamily="34" charset="0"/>
            </a:endParaRPr>
          </a:p>
        </p:txBody>
      </p:sp>
    </p:spTree>
    <p:custDataLst>
      <p:tags r:id="rId1"/>
    </p:custData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ogroups101\copy-folder\2014\BOTOX Cosmetic\141808 Patient Presentation Update (CFL)\Images\2013_7_22_GROUP4_BTXC_040_CMYK.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92412" y="2100405"/>
            <a:ext cx="5351589" cy="3567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489426"/>
            <a:ext cx="9144000" cy="1143000"/>
          </a:xfrm>
        </p:spPr>
        <p:txBody>
          <a:bodyPr>
            <a:normAutofit fontScale="90000"/>
          </a:bodyPr>
          <a:lstStyle/>
          <a:p>
            <a:r>
              <a:rPr lang="en-US" b="1" dirty="0" smtClean="0"/>
              <a:t/>
            </a:r>
            <a:br>
              <a:rPr lang="en-US" b="1" dirty="0" smtClean="0"/>
            </a:br>
            <a:r>
              <a:rPr lang="en-US" sz="3800" b="1" dirty="0" smtClean="0">
                <a:latin typeface="Arial"/>
                <a:cs typeface="Arial"/>
              </a:rPr>
              <a:t>Will BOTOX</a:t>
            </a:r>
            <a:r>
              <a:rPr lang="en-US" sz="3800" baseline="30000" dirty="0" smtClean="0">
                <a:latin typeface="Arial"/>
                <a:cs typeface="Arial"/>
              </a:rPr>
              <a:t>®</a:t>
            </a:r>
            <a:r>
              <a:rPr lang="en-US" sz="3800" b="1" dirty="0" smtClean="0">
                <a:latin typeface="Arial"/>
                <a:cs typeface="Arial"/>
              </a:rPr>
              <a:t> Cosmetic (</a:t>
            </a:r>
            <a:r>
              <a:rPr lang="en-US" sz="3800" b="1" dirty="0" err="1" smtClean="0">
                <a:latin typeface="Arial"/>
                <a:cs typeface="Arial"/>
              </a:rPr>
              <a:t>onabotulinumtoxinA</a:t>
            </a:r>
            <a:r>
              <a:rPr lang="en-US" sz="3800" b="1" dirty="0" smtClean="0">
                <a:latin typeface="Arial"/>
                <a:cs typeface="Arial"/>
              </a:rPr>
              <a:t>) Make Me Look </a:t>
            </a:r>
            <a:br>
              <a:rPr lang="en-US" sz="3800" b="1" dirty="0" smtClean="0">
                <a:latin typeface="Arial"/>
                <a:cs typeface="Arial"/>
              </a:rPr>
            </a:br>
            <a:r>
              <a:rPr lang="en-US" sz="3800" b="1" dirty="0" smtClean="0">
                <a:latin typeface="Arial"/>
                <a:cs typeface="Arial"/>
              </a:rPr>
              <a:t>Like I’ve </a:t>
            </a:r>
            <a:r>
              <a:rPr lang="en-US" sz="3800" b="1" dirty="0">
                <a:latin typeface="Arial"/>
                <a:cs typeface="Arial"/>
              </a:rPr>
              <a:t>H</a:t>
            </a:r>
            <a:r>
              <a:rPr lang="en-US" sz="3800" b="1" dirty="0" smtClean="0">
                <a:latin typeface="Arial"/>
                <a:cs typeface="Arial"/>
              </a:rPr>
              <a:t>ad Work Done? </a:t>
            </a:r>
            <a:endParaRPr lang="en-US" sz="3800" dirty="0">
              <a:latin typeface="Arial"/>
              <a:cs typeface="Arial"/>
            </a:endParaRPr>
          </a:p>
        </p:txBody>
      </p:sp>
      <p:sp>
        <p:nvSpPr>
          <p:cNvPr id="8" name="TextBox 7"/>
          <p:cNvSpPr txBox="1"/>
          <p:nvPr/>
        </p:nvSpPr>
        <p:spPr>
          <a:xfrm>
            <a:off x="0" y="6568658"/>
            <a:ext cx="9144000" cy="276999"/>
          </a:xfrm>
          <a:prstGeom prst="rect">
            <a:avLst/>
          </a:prstGeom>
          <a:noFill/>
        </p:spPr>
        <p:txBody>
          <a:bodyPr wrap="square" rtlCol="0">
            <a:spAutoFit/>
          </a:bodyPr>
          <a:lstStyle/>
          <a:p>
            <a:pPr algn="ctr"/>
            <a:r>
              <a:rPr lang="en-US" sz="1200" b="1" spc="40" dirty="0" smtClean="0">
                <a:solidFill>
                  <a:schemeClr val="bg1"/>
                </a:solidFill>
                <a:latin typeface="GillSans" pitchFamily="34" charset="0"/>
                <a:cs typeface="Arial"/>
              </a:rPr>
              <a:t>Please see Approved Uses and Important Safety Information on slides 2-5.</a:t>
            </a:r>
            <a:endParaRPr lang="en-US" sz="1200" b="1" spc="40" dirty="0">
              <a:solidFill>
                <a:schemeClr val="bg1"/>
              </a:solidFill>
              <a:latin typeface="GillSans" pitchFamily="34" charset="0"/>
              <a:cs typeface="Arial"/>
            </a:endParaRPr>
          </a:p>
        </p:txBody>
      </p:sp>
      <p:sp>
        <p:nvSpPr>
          <p:cNvPr id="4" name="Content Placeholder 3"/>
          <p:cNvSpPr>
            <a:spLocks noGrp="1"/>
          </p:cNvSpPr>
          <p:nvPr>
            <p:ph idx="1"/>
          </p:nvPr>
        </p:nvSpPr>
        <p:spPr>
          <a:xfrm>
            <a:off x="244446" y="2197730"/>
            <a:ext cx="3547967" cy="3560275"/>
          </a:xfrm>
        </p:spPr>
        <p:txBody>
          <a:bodyPr>
            <a:normAutofit/>
          </a:bodyPr>
          <a:lstStyle/>
          <a:p>
            <a:pPr marL="0" indent="0">
              <a:buNone/>
            </a:pPr>
            <a:r>
              <a:rPr lang="en-US" sz="1600" dirty="0" smtClean="0"/>
              <a:t>When BOTOX</a:t>
            </a:r>
            <a:r>
              <a:rPr lang="en-US" sz="1600" baseline="30000" dirty="0" smtClean="0"/>
              <a:t>®</a:t>
            </a:r>
            <a:r>
              <a:rPr lang="en-US" sz="1600" dirty="0" smtClean="0"/>
              <a:t> Cosmetic is administered by an experienced injector, you should not lose the ability to show expressions. </a:t>
            </a:r>
          </a:p>
          <a:p>
            <a:pPr marL="0" indent="0">
              <a:buNone/>
            </a:pPr>
            <a:endParaRPr lang="en-US" sz="1600" dirty="0"/>
          </a:p>
          <a:p>
            <a:pPr marL="0" indent="0">
              <a:buNone/>
            </a:pPr>
            <a:r>
              <a:rPr lang="en-US" sz="1600" dirty="0" smtClean="0"/>
              <a:t>Talk to your doctor to determine whether BOTOX</a:t>
            </a:r>
            <a:r>
              <a:rPr lang="en-US" sz="1600" baseline="30000" dirty="0" smtClean="0"/>
              <a:t>®</a:t>
            </a:r>
            <a:r>
              <a:rPr lang="en-US" sz="1600" dirty="0" smtClean="0"/>
              <a:t> Cosmetic is right for you—and discuss the results you want to achieve with treatment, as well as the precautions and risks.</a:t>
            </a:r>
            <a:endParaRPr lang="en-US" sz="1600" dirty="0"/>
          </a:p>
        </p:txBody>
      </p:sp>
      <p:sp>
        <p:nvSpPr>
          <p:cNvPr id="9" name="Rectangle 8"/>
          <p:cNvSpPr/>
          <p:nvPr/>
        </p:nvSpPr>
        <p:spPr>
          <a:xfrm>
            <a:off x="899851" y="5042523"/>
            <a:ext cx="3303269" cy="788808"/>
          </a:xfrm>
          <a:prstGeom prst="rect">
            <a:avLst/>
          </a:prstGeom>
          <a:solidFill>
            <a:srgbClr val="B33364"/>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Arial" pitchFamily="34" charset="0"/>
                <a:cs typeface="Arial" pitchFamily="34" charset="0"/>
              </a:rPr>
              <a:t>Approximately 10-minute noninvasive procedure with minimal downtime!</a:t>
            </a:r>
            <a:endParaRPr lang="en-US" sz="1400" dirty="0">
              <a:latin typeface="Arial" pitchFamily="34" charset="0"/>
              <a:cs typeface="Arial" pitchFamily="34" charset="0"/>
            </a:endParaRPr>
          </a:p>
        </p:txBody>
      </p:sp>
      <p:sp>
        <p:nvSpPr>
          <p:cNvPr id="12" name="TextBox 11"/>
          <p:cNvSpPr txBox="1"/>
          <p:nvPr/>
        </p:nvSpPr>
        <p:spPr>
          <a:xfrm>
            <a:off x="4282294" y="5619955"/>
            <a:ext cx="4662535" cy="461665"/>
          </a:xfrm>
          <a:prstGeom prst="rect">
            <a:avLst/>
          </a:prstGeom>
          <a:noFill/>
        </p:spPr>
        <p:txBody>
          <a:bodyPr wrap="square" rtlCol="0">
            <a:spAutoFit/>
          </a:bodyPr>
          <a:lstStyle/>
          <a:p>
            <a:r>
              <a:rPr lang="en-US" sz="1200" i="1" spc="40" dirty="0" smtClean="0">
                <a:latin typeface="Arial" pitchFamily="34" charset="0"/>
                <a:cs typeface="Arial" pitchFamily="34" charset="0"/>
              </a:rPr>
              <a:t>Annie, Hollis, and Melissa were treated in their frown lines and crow’s feet areas. </a:t>
            </a:r>
            <a:r>
              <a:rPr lang="en-US" sz="1200" b="1" i="1" spc="40" dirty="0" smtClean="0">
                <a:latin typeface="Arial" pitchFamily="34" charset="0"/>
                <a:cs typeface="Arial" pitchFamily="34" charset="0"/>
              </a:rPr>
              <a:t>Results may vary.</a:t>
            </a:r>
            <a:endParaRPr lang="en-US" sz="1200" b="1" i="1" spc="4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57" y="455237"/>
            <a:ext cx="8226255" cy="1782762"/>
          </a:xfrm>
        </p:spPr>
        <p:txBody>
          <a:bodyPr>
            <a:normAutofit/>
          </a:bodyPr>
          <a:lstStyle/>
          <a:p>
            <a:r>
              <a:rPr lang="en-US" sz="3400" b="1" dirty="0" smtClean="0">
                <a:latin typeface="Arial"/>
                <a:cs typeface="Arial"/>
              </a:rPr>
              <a:t>About BOTOX</a:t>
            </a:r>
            <a:r>
              <a:rPr lang="en-US" sz="1800" baseline="86000" dirty="0">
                <a:latin typeface="Arial"/>
                <a:cs typeface="Arial"/>
              </a:rPr>
              <a:t>®</a:t>
            </a:r>
            <a:r>
              <a:rPr lang="en-US" sz="3600" b="1" dirty="0">
                <a:latin typeface="Arial"/>
                <a:cs typeface="Arial"/>
              </a:rPr>
              <a:t> </a:t>
            </a:r>
            <a:r>
              <a:rPr lang="en-US" sz="3400" b="1" dirty="0" smtClean="0">
                <a:latin typeface="Arial"/>
                <a:cs typeface="Arial"/>
              </a:rPr>
              <a:t>Cosmetic</a:t>
            </a:r>
            <a:br>
              <a:rPr lang="en-US" sz="3400" b="1" dirty="0" smtClean="0">
                <a:latin typeface="Arial"/>
                <a:cs typeface="Arial"/>
              </a:rPr>
            </a:br>
            <a:r>
              <a:rPr lang="en-US" sz="3400" b="1" dirty="0" smtClean="0">
                <a:latin typeface="Arial"/>
                <a:cs typeface="Arial"/>
              </a:rPr>
              <a:t>(onabotulinumtoxinA)</a:t>
            </a:r>
            <a:endParaRPr lang="en-US" sz="3400" dirty="0">
              <a:latin typeface="Arial"/>
              <a:cs typeface="Arial"/>
            </a:endParaRPr>
          </a:p>
        </p:txBody>
      </p:sp>
      <p:sp>
        <p:nvSpPr>
          <p:cNvPr id="3" name="Content Placeholder 2"/>
          <p:cNvSpPr>
            <a:spLocks noGrp="1"/>
          </p:cNvSpPr>
          <p:nvPr>
            <p:ph idx="1"/>
          </p:nvPr>
        </p:nvSpPr>
        <p:spPr>
          <a:xfrm>
            <a:off x="465679" y="2161441"/>
            <a:ext cx="5197444" cy="2347186"/>
          </a:xfrm>
        </p:spPr>
        <p:txBody>
          <a:bodyPr>
            <a:normAutofit/>
          </a:bodyPr>
          <a:lstStyle/>
          <a:p>
            <a:pPr marL="228600" indent="-228600"/>
            <a:r>
              <a:rPr lang="en-US" sz="1600" dirty="0" smtClean="0">
                <a:latin typeface="Arial"/>
                <a:cs typeface="Arial"/>
              </a:rPr>
              <a:t>BOTOX</a:t>
            </a:r>
            <a:r>
              <a:rPr lang="en-US" sz="1200" baseline="46000" dirty="0" smtClean="0">
                <a:solidFill>
                  <a:prstClr val="black"/>
                </a:solidFill>
                <a:latin typeface="Arial"/>
                <a:cs typeface="Arial"/>
              </a:rPr>
              <a:t>®</a:t>
            </a:r>
            <a:r>
              <a:rPr lang="en-US" sz="1600" dirty="0" smtClean="0">
                <a:solidFill>
                  <a:prstClr val="black"/>
                </a:solidFill>
                <a:latin typeface="Arial"/>
                <a:ea typeface="Arial" charset="0"/>
                <a:cs typeface="Arial"/>
              </a:rPr>
              <a:t> </a:t>
            </a:r>
            <a:r>
              <a:rPr lang="en-US" sz="1600" dirty="0" smtClean="0">
                <a:latin typeface="Arial"/>
                <a:cs typeface="Arial"/>
              </a:rPr>
              <a:t>Cosmetic is a </a:t>
            </a:r>
            <a:r>
              <a:rPr lang="en-US" sz="1600" i="1" dirty="0" smtClean="0">
                <a:latin typeface="Arial"/>
                <a:cs typeface="Arial"/>
              </a:rPr>
              <a:t>biologic</a:t>
            </a:r>
            <a:r>
              <a:rPr lang="en-US" sz="1600" dirty="0" smtClean="0">
                <a:latin typeface="Arial"/>
                <a:cs typeface="Arial"/>
              </a:rPr>
              <a:t> product that contains a purified protein and 2 inactive ingredients</a:t>
            </a:r>
          </a:p>
          <a:p>
            <a:pPr marL="228600" indent="-228600"/>
            <a:r>
              <a:rPr lang="en-US" sz="1600" dirty="0" smtClean="0">
                <a:latin typeface="Arial"/>
                <a:cs typeface="Arial"/>
              </a:rPr>
              <a:t>Vaccines are another type of biologic. Made from living organisms, each biologic is unique</a:t>
            </a:r>
            <a:r>
              <a:rPr lang="en-US" sz="1600" baseline="30000" dirty="0" smtClean="0">
                <a:latin typeface="Arial"/>
                <a:cs typeface="Arial"/>
              </a:rPr>
              <a:t>1</a:t>
            </a:r>
            <a:r>
              <a:rPr lang="en-US" sz="1600" dirty="0" smtClean="0">
                <a:latin typeface="Arial"/>
                <a:cs typeface="Arial"/>
              </a:rPr>
              <a:t> </a:t>
            </a:r>
          </a:p>
          <a:p>
            <a:pPr marL="228600" indent="-228600">
              <a:spcBef>
                <a:spcPts val="1200"/>
              </a:spcBef>
            </a:pPr>
            <a:r>
              <a:rPr lang="en-US" sz="1600" dirty="0" smtClean="0">
                <a:latin typeface="Arial"/>
                <a:cs typeface="Arial"/>
              </a:rPr>
              <a:t>Unit dosing and formulations are unique to each </a:t>
            </a:r>
            <a:r>
              <a:rPr lang="en-US" sz="1600" dirty="0" err="1" smtClean="0">
                <a:latin typeface="Arial"/>
                <a:cs typeface="Arial"/>
              </a:rPr>
              <a:t>botulinum</a:t>
            </a:r>
            <a:r>
              <a:rPr lang="en-US" sz="1600" dirty="0" smtClean="0">
                <a:latin typeface="Arial"/>
                <a:cs typeface="Arial"/>
              </a:rPr>
              <a:t> toxin product,</a:t>
            </a:r>
            <a:r>
              <a:rPr lang="en-US" sz="1600" baseline="30000" dirty="0" smtClean="0">
                <a:latin typeface="Arial"/>
                <a:cs typeface="Arial"/>
              </a:rPr>
              <a:t>2</a:t>
            </a:r>
            <a:r>
              <a:rPr lang="en-US" sz="1600" dirty="0" smtClean="0">
                <a:solidFill>
                  <a:srgbClr val="FF0000"/>
                </a:solidFill>
                <a:latin typeface="Arial"/>
                <a:cs typeface="Arial"/>
              </a:rPr>
              <a:t> </a:t>
            </a:r>
            <a:r>
              <a:rPr lang="en-US" sz="1600" dirty="0" smtClean="0">
                <a:latin typeface="Arial"/>
                <a:cs typeface="Arial"/>
              </a:rPr>
              <a:t>which means that products are not interchangeable</a:t>
            </a:r>
            <a:endParaRPr lang="en-US" sz="1600" dirty="0" smtClean="0">
              <a:latin typeface="Arial"/>
              <a:ea typeface="Arial" charset="0"/>
              <a:cs typeface="Arial"/>
            </a:endParaRPr>
          </a:p>
        </p:txBody>
      </p:sp>
      <p:sp>
        <p:nvSpPr>
          <p:cNvPr id="4" name="TextBox 3"/>
          <p:cNvSpPr txBox="1"/>
          <p:nvPr/>
        </p:nvSpPr>
        <p:spPr>
          <a:xfrm>
            <a:off x="1" y="6057417"/>
            <a:ext cx="5930020" cy="415499"/>
          </a:xfrm>
          <a:prstGeom prst="rect">
            <a:avLst/>
          </a:prstGeom>
          <a:noFill/>
        </p:spPr>
        <p:txBody>
          <a:bodyPr wrap="square" rtlCol="0">
            <a:spAutoFit/>
          </a:bodyPr>
          <a:lstStyle/>
          <a:p>
            <a:r>
              <a:rPr lang="en-US" sz="1000" b="1" dirty="0" smtClean="0">
                <a:solidFill>
                  <a:prstClr val="black"/>
                </a:solidFill>
                <a:latin typeface="Arial"/>
                <a:cs typeface="Arial"/>
              </a:rPr>
              <a:t>1.</a:t>
            </a:r>
            <a:r>
              <a:rPr lang="en-US" sz="1000" dirty="0" smtClean="0">
                <a:solidFill>
                  <a:prstClr val="black"/>
                </a:solidFill>
                <a:latin typeface="Arial"/>
                <a:cs typeface="Arial"/>
              </a:rPr>
              <a:t> US FDA website. Accessed 2014; </a:t>
            </a:r>
            <a:r>
              <a:rPr lang="en-US" sz="1000" b="1" dirty="0" smtClean="0">
                <a:solidFill>
                  <a:prstClr val="black"/>
                </a:solidFill>
                <a:latin typeface="Arial"/>
                <a:cs typeface="Arial"/>
              </a:rPr>
              <a:t>2. </a:t>
            </a:r>
            <a:r>
              <a:rPr lang="en-US" sz="1000" dirty="0" smtClean="0">
                <a:latin typeface="Arial"/>
                <a:cs typeface="Arial"/>
              </a:rPr>
              <a:t>BOTOX</a:t>
            </a:r>
            <a:r>
              <a:rPr lang="en-US" sz="1000" baseline="36000" dirty="0">
                <a:latin typeface="Arial"/>
                <a:cs typeface="Arial"/>
              </a:rPr>
              <a:t>®</a:t>
            </a:r>
            <a:r>
              <a:rPr lang="en-US" sz="1000" dirty="0" smtClean="0">
                <a:latin typeface="Arial"/>
                <a:cs typeface="Arial"/>
              </a:rPr>
              <a:t> Cosmetic Prescribing Information, September 2013; </a:t>
            </a:r>
            <a:r>
              <a:rPr lang="en-US" sz="1000" b="1" dirty="0" smtClean="0">
                <a:solidFill>
                  <a:prstClr val="black"/>
                </a:solidFill>
                <a:latin typeface="Arial"/>
                <a:cs typeface="Arial"/>
              </a:rPr>
              <a:t>3. </a:t>
            </a:r>
            <a:r>
              <a:rPr lang="en-US" sz="1000" dirty="0" smtClean="0">
                <a:solidFill>
                  <a:prstClr val="black"/>
                </a:solidFill>
                <a:latin typeface="Arial"/>
                <a:cs typeface="Arial"/>
              </a:rPr>
              <a:t>Roger and Mikhail. </a:t>
            </a:r>
            <a:r>
              <a:rPr lang="en-US" sz="1000" i="1" dirty="0" smtClean="0">
                <a:solidFill>
                  <a:prstClr val="black"/>
                </a:solidFill>
                <a:latin typeface="Arial"/>
                <a:cs typeface="Arial"/>
              </a:rPr>
              <a:t>J Pharm </a:t>
            </a:r>
            <a:r>
              <a:rPr lang="en-US" sz="1000" i="1" dirty="0" err="1" smtClean="0">
                <a:solidFill>
                  <a:prstClr val="black"/>
                </a:solidFill>
                <a:latin typeface="Arial"/>
                <a:cs typeface="Arial"/>
              </a:rPr>
              <a:t>Pharm</a:t>
            </a:r>
            <a:r>
              <a:rPr lang="en-US" sz="1000" i="1" dirty="0" smtClean="0">
                <a:solidFill>
                  <a:prstClr val="black"/>
                </a:solidFill>
                <a:latin typeface="Arial"/>
                <a:cs typeface="Arial"/>
              </a:rPr>
              <a:t> Sci. </a:t>
            </a:r>
            <a:r>
              <a:rPr lang="en-US" sz="1000" dirty="0" smtClean="0">
                <a:solidFill>
                  <a:prstClr val="black"/>
                </a:solidFill>
                <a:latin typeface="Arial"/>
                <a:cs typeface="Arial"/>
              </a:rPr>
              <a:t>2007. </a:t>
            </a:r>
            <a:endParaRPr lang="en-US" sz="1000" dirty="0">
              <a:latin typeface="Arial"/>
              <a:cs typeface="Arial"/>
            </a:endParaRPr>
          </a:p>
        </p:txBody>
      </p:sp>
      <p:sp>
        <p:nvSpPr>
          <p:cNvPr id="6" name="Rectangle 5"/>
          <p:cNvSpPr/>
          <p:nvPr/>
        </p:nvSpPr>
        <p:spPr>
          <a:xfrm>
            <a:off x="1938403" y="4845297"/>
            <a:ext cx="184731" cy="276999"/>
          </a:xfrm>
          <a:prstGeom prst="rect">
            <a:avLst/>
          </a:prstGeom>
        </p:spPr>
        <p:txBody>
          <a:bodyPr wrap="none">
            <a:spAutoFit/>
          </a:bodyPr>
          <a:lstStyle/>
          <a:p>
            <a:pPr algn="ctr"/>
            <a:endParaRPr lang="en-US" sz="1200" dirty="0">
              <a:latin typeface="Arial"/>
              <a:cs typeface="Arial"/>
            </a:endParaRPr>
          </a:p>
        </p:txBody>
      </p:sp>
      <p:sp>
        <p:nvSpPr>
          <p:cNvPr id="11" name="TextBox 10"/>
          <p:cNvSpPr txBox="1"/>
          <p:nvPr/>
        </p:nvSpPr>
        <p:spPr>
          <a:xfrm>
            <a:off x="0" y="6568658"/>
            <a:ext cx="9144000" cy="276999"/>
          </a:xfrm>
          <a:prstGeom prst="rect">
            <a:avLst/>
          </a:prstGeom>
          <a:noFill/>
        </p:spPr>
        <p:txBody>
          <a:bodyPr wrap="square" rtlCol="0">
            <a:spAutoFit/>
          </a:bodyPr>
          <a:lstStyle/>
          <a:p>
            <a:pPr algn="ctr"/>
            <a:r>
              <a:rPr lang="en-US" sz="1200" b="1" spc="40" dirty="0" smtClean="0">
                <a:solidFill>
                  <a:schemeClr val="bg1"/>
                </a:solidFill>
                <a:latin typeface="GillSans" pitchFamily="34" charset="0"/>
                <a:cs typeface="Arial"/>
              </a:rPr>
              <a:t>Please see Approved Uses and Important Safety Information on slides 2-5.</a:t>
            </a:r>
            <a:endParaRPr lang="en-US" sz="1200" b="1" spc="40" dirty="0">
              <a:solidFill>
                <a:schemeClr val="bg1"/>
              </a:solidFill>
              <a:latin typeface="GillSans" pitchFamily="34" charset="0"/>
              <a:cs typeface="Arial"/>
            </a:endParaRPr>
          </a:p>
        </p:txBody>
      </p:sp>
      <p:sp>
        <p:nvSpPr>
          <p:cNvPr id="8" name="Rectangle 7"/>
          <p:cNvSpPr/>
          <p:nvPr/>
        </p:nvSpPr>
        <p:spPr>
          <a:xfrm>
            <a:off x="2123134" y="4445252"/>
            <a:ext cx="3462855" cy="733337"/>
          </a:xfrm>
          <a:prstGeom prst="rect">
            <a:avLst/>
          </a:prstGeom>
          <a:solidFill>
            <a:srgbClr val="7A2A8A"/>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Arial"/>
                <a:cs typeface="Arial"/>
              </a:rPr>
              <a:t>Each biologic is unique.</a:t>
            </a:r>
            <a:r>
              <a:rPr lang="en-US" sz="1400" baseline="30000" dirty="0" smtClean="0">
                <a:latin typeface="Arial"/>
                <a:cs typeface="Arial"/>
              </a:rPr>
              <a:t>1</a:t>
            </a:r>
            <a:r>
              <a:rPr lang="en-US" sz="1400" dirty="0" smtClean="0">
                <a:latin typeface="Arial"/>
                <a:cs typeface="Arial"/>
              </a:rPr>
              <a:t> </a:t>
            </a:r>
          </a:p>
          <a:p>
            <a:pPr algn="ctr"/>
            <a:r>
              <a:rPr lang="en-US" sz="1400" dirty="0" smtClean="0">
                <a:latin typeface="Arial"/>
                <a:cs typeface="Arial"/>
              </a:rPr>
              <a:t>That’s why there is </a:t>
            </a:r>
            <a:r>
              <a:rPr lang="en-US" sz="1400" dirty="0">
                <a:latin typeface="Arial"/>
                <a:cs typeface="Arial"/>
              </a:rPr>
              <a:t>no such thing as a </a:t>
            </a:r>
            <a:r>
              <a:rPr lang="en-US" sz="1400" dirty="0" smtClean="0">
                <a:latin typeface="Arial"/>
                <a:cs typeface="Arial"/>
              </a:rPr>
              <a:t>“generic” </a:t>
            </a:r>
            <a:r>
              <a:rPr lang="en-US" sz="1400" dirty="0">
                <a:latin typeface="Arial"/>
                <a:cs typeface="Arial"/>
              </a:rPr>
              <a:t>form of </a:t>
            </a:r>
            <a:r>
              <a:rPr lang="en-US" sz="1400" dirty="0" smtClean="0">
                <a:latin typeface="Arial"/>
                <a:cs typeface="Arial"/>
              </a:rPr>
              <a:t>BOTOX</a:t>
            </a:r>
            <a:r>
              <a:rPr lang="en-US" sz="1400" baseline="36000" dirty="0">
                <a:latin typeface="Arial"/>
                <a:cs typeface="Arial"/>
              </a:rPr>
              <a:t>®</a:t>
            </a:r>
            <a:r>
              <a:rPr lang="en-US" sz="1400" dirty="0">
                <a:latin typeface="Arial"/>
                <a:cs typeface="Arial"/>
              </a:rPr>
              <a:t> Cosmetic</a:t>
            </a:r>
            <a:r>
              <a:rPr lang="en-US" sz="1400" dirty="0">
                <a:latin typeface="Arial"/>
              </a:rPr>
              <a:t>.</a:t>
            </a:r>
            <a:r>
              <a:rPr lang="en-US" sz="1400" baseline="30000" dirty="0">
                <a:latin typeface="Arial"/>
              </a:rPr>
              <a:t>3</a:t>
            </a:r>
            <a:endParaRPr lang="en-US" sz="1400" dirty="0">
              <a:latin typeface="Arial"/>
              <a:cs typeface="Arial"/>
            </a:endParaRPr>
          </a:p>
        </p:txBody>
      </p:sp>
      <p:pic>
        <p:nvPicPr>
          <p:cNvPr id="1026" name="Picture 2" descr="\\cofile121\copy-folder\2014\BOTOX Cosmetic\141808 Patient Presentation Update (CFL)\Images\100_unit_vial_print.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741821" y="2241252"/>
            <a:ext cx="3155096" cy="30116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ogroups101\copy-folder\2014\BOTOX Cosmetic\141808 Patient Presentation Update (CFL)\Images\133222 page8.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5058" y="1292061"/>
            <a:ext cx="8035735" cy="40442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537642"/>
            <a:ext cx="8229600" cy="1143000"/>
          </a:xfrm>
        </p:spPr>
        <p:txBody>
          <a:bodyPr>
            <a:noAutofit/>
          </a:bodyPr>
          <a:lstStyle/>
          <a:p>
            <a:r>
              <a:rPr lang="en-US" sz="3400" b="1" dirty="0" smtClean="0">
                <a:latin typeface="Arial"/>
                <a:cs typeface="Arial"/>
              </a:rPr>
              <a:t>Discover Experience You Can Trust</a:t>
            </a:r>
            <a:endParaRPr lang="en-US" sz="3400" b="1" dirty="0">
              <a:latin typeface="Arial"/>
              <a:cs typeface="Arial"/>
            </a:endParaRPr>
          </a:p>
        </p:txBody>
      </p:sp>
      <p:sp>
        <p:nvSpPr>
          <p:cNvPr id="5" name="TextBox 4"/>
          <p:cNvSpPr txBox="1"/>
          <p:nvPr/>
        </p:nvSpPr>
        <p:spPr>
          <a:xfrm>
            <a:off x="0" y="6050155"/>
            <a:ext cx="4572000" cy="400110"/>
          </a:xfrm>
          <a:prstGeom prst="rect">
            <a:avLst/>
          </a:prstGeom>
          <a:noFill/>
        </p:spPr>
        <p:txBody>
          <a:bodyPr wrap="square" rtlCol="0" anchor="b">
            <a:spAutoFit/>
          </a:bodyPr>
          <a:lstStyle/>
          <a:p>
            <a:r>
              <a:rPr lang="en-US" sz="1000" b="1" dirty="0" smtClean="0">
                <a:latin typeface="Arial"/>
                <a:cs typeface="Arial"/>
              </a:rPr>
              <a:t>1. </a:t>
            </a:r>
            <a:r>
              <a:rPr lang="en-US" sz="1000" dirty="0" smtClean="0">
                <a:latin typeface="Arial"/>
                <a:cs typeface="Arial"/>
              </a:rPr>
              <a:t>Data on file, Allergan, Inc., March 25, 2009; </a:t>
            </a:r>
            <a:r>
              <a:rPr lang="en-US" sz="1000" b="1" dirty="0" smtClean="0">
                <a:latin typeface="Arial"/>
                <a:cs typeface="Arial"/>
              </a:rPr>
              <a:t>2. </a:t>
            </a:r>
            <a:r>
              <a:rPr lang="en-US" sz="1000" dirty="0">
                <a:latin typeface="Arial"/>
                <a:cs typeface="Arial"/>
              </a:rPr>
              <a:t>Data on file, Allergan, Inc., September </a:t>
            </a:r>
            <a:r>
              <a:rPr lang="en-US" sz="1000" dirty="0" smtClean="0">
                <a:latin typeface="Arial"/>
                <a:cs typeface="Arial"/>
              </a:rPr>
              <a:t>2013.</a:t>
            </a:r>
            <a:endParaRPr lang="en-US" sz="1000" dirty="0">
              <a:latin typeface="Arial"/>
              <a:cs typeface="Arial"/>
            </a:endParaRPr>
          </a:p>
        </p:txBody>
      </p:sp>
      <p:sp>
        <p:nvSpPr>
          <p:cNvPr id="10" name="TextBox 9"/>
          <p:cNvSpPr txBox="1"/>
          <p:nvPr/>
        </p:nvSpPr>
        <p:spPr>
          <a:xfrm>
            <a:off x="1" y="5129912"/>
            <a:ext cx="2652660" cy="830997"/>
          </a:xfrm>
          <a:prstGeom prst="rect">
            <a:avLst/>
          </a:prstGeom>
          <a:noFill/>
        </p:spPr>
        <p:txBody>
          <a:bodyPr wrap="square" rtlCol="0">
            <a:spAutoFit/>
          </a:bodyPr>
          <a:lstStyle/>
          <a:p>
            <a:pPr algn="ctr">
              <a:buNone/>
            </a:pPr>
            <a:r>
              <a:rPr lang="en-US" sz="1200" b="1" dirty="0" smtClean="0">
                <a:latin typeface="Arial"/>
                <a:cs typeface="Arial"/>
              </a:rPr>
              <a:t>BOTOX</a:t>
            </a:r>
            <a:r>
              <a:rPr lang="en-US" sz="900" b="1" baseline="44000" dirty="0">
                <a:latin typeface="Arial"/>
                <a:cs typeface="Arial"/>
              </a:rPr>
              <a:t>®</a:t>
            </a:r>
            <a:r>
              <a:rPr lang="en-US" sz="1200" b="1" dirty="0">
                <a:latin typeface="Arial"/>
                <a:cs typeface="Arial"/>
              </a:rPr>
              <a:t> </a:t>
            </a:r>
            <a:r>
              <a:rPr lang="en-US" sz="1200" b="1" dirty="0" smtClean="0">
                <a:latin typeface="Arial"/>
                <a:cs typeface="Arial"/>
              </a:rPr>
              <a:t>Cosmetic (</a:t>
            </a:r>
            <a:r>
              <a:rPr lang="en-US" sz="1200" b="1" dirty="0" err="1" smtClean="0">
                <a:latin typeface="Arial"/>
                <a:cs typeface="Arial"/>
              </a:rPr>
              <a:t>onabotulinumtoxinA</a:t>
            </a:r>
            <a:r>
              <a:rPr lang="en-US" sz="1200" b="1" dirty="0" smtClean="0">
                <a:latin typeface="Arial"/>
                <a:cs typeface="Arial"/>
              </a:rPr>
              <a:t>): </a:t>
            </a:r>
            <a:r>
              <a:rPr lang="en-US" sz="1200" b="1" i="1" dirty="0" smtClean="0">
                <a:latin typeface="Arial"/>
                <a:cs typeface="Arial"/>
              </a:rPr>
              <a:t>first </a:t>
            </a:r>
            <a:r>
              <a:rPr lang="en-US" sz="1200" b="1" dirty="0" err="1" smtClean="0">
                <a:latin typeface="Arial"/>
                <a:cs typeface="Arial"/>
              </a:rPr>
              <a:t>botulinum</a:t>
            </a:r>
            <a:r>
              <a:rPr lang="en-US" sz="1200" b="1" dirty="0" smtClean="0">
                <a:latin typeface="Arial"/>
                <a:cs typeface="Arial"/>
              </a:rPr>
              <a:t> toxin </a:t>
            </a:r>
            <a:r>
              <a:rPr lang="en-US" sz="1200" b="1" dirty="0">
                <a:latin typeface="Arial"/>
                <a:cs typeface="Arial"/>
              </a:rPr>
              <a:t>approved </a:t>
            </a:r>
            <a:r>
              <a:rPr lang="en-US" sz="1200" b="1" dirty="0" smtClean="0">
                <a:latin typeface="Arial"/>
                <a:cs typeface="Arial"/>
              </a:rPr>
              <a:t>for </a:t>
            </a:r>
            <a:br>
              <a:rPr lang="en-US" sz="1200" b="1" dirty="0" smtClean="0">
                <a:latin typeface="Arial"/>
                <a:cs typeface="Arial"/>
              </a:rPr>
            </a:br>
            <a:r>
              <a:rPr lang="en-US" sz="1200" b="1" dirty="0" smtClean="0">
                <a:latin typeface="Arial"/>
                <a:cs typeface="Arial"/>
              </a:rPr>
              <a:t>moderate to </a:t>
            </a:r>
            <a:r>
              <a:rPr lang="en-US" sz="1200" b="1" dirty="0">
                <a:latin typeface="Arial"/>
                <a:cs typeface="Arial"/>
              </a:rPr>
              <a:t>severe frown </a:t>
            </a:r>
            <a:r>
              <a:rPr lang="en-US" sz="1200" b="1" dirty="0" smtClean="0">
                <a:latin typeface="Arial"/>
                <a:cs typeface="Arial"/>
              </a:rPr>
              <a:t>lines.</a:t>
            </a:r>
            <a:endParaRPr lang="en-US" sz="1200" dirty="0"/>
          </a:p>
        </p:txBody>
      </p:sp>
      <p:sp>
        <p:nvSpPr>
          <p:cNvPr id="12" name="Rectangle 11"/>
          <p:cNvSpPr/>
          <p:nvPr/>
        </p:nvSpPr>
        <p:spPr>
          <a:xfrm>
            <a:off x="1951002" y="3476669"/>
            <a:ext cx="2285999" cy="830997"/>
          </a:xfrm>
          <a:prstGeom prst="rect">
            <a:avLst/>
          </a:prstGeom>
        </p:spPr>
        <p:txBody>
          <a:bodyPr wrap="square">
            <a:spAutoFit/>
          </a:bodyPr>
          <a:lstStyle/>
          <a:p>
            <a:pPr lvl="0" algn="ctr">
              <a:buNone/>
            </a:pPr>
            <a:r>
              <a:rPr lang="en-US" sz="1200" dirty="0">
                <a:latin typeface="Arial"/>
                <a:cs typeface="Arial"/>
              </a:rPr>
              <a:t>Since 2002, approximately </a:t>
            </a:r>
            <a:endParaRPr lang="en-US" sz="1200" dirty="0" smtClean="0">
              <a:latin typeface="Arial"/>
              <a:cs typeface="Arial"/>
            </a:endParaRPr>
          </a:p>
          <a:p>
            <a:pPr lvl="0" algn="ctr">
              <a:buNone/>
            </a:pPr>
            <a:r>
              <a:rPr lang="en-US" sz="1200" dirty="0" smtClean="0">
                <a:latin typeface="Arial"/>
                <a:cs typeface="Arial"/>
              </a:rPr>
              <a:t>11 million procedures have been performed for moderate to severe frown lines.</a:t>
            </a:r>
            <a:r>
              <a:rPr lang="en-US" sz="1200" baseline="30000" dirty="0" smtClean="0">
                <a:latin typeface="Arial"/>
                <a:cs typeface="Arial"/>
              </a:rPr>
              <a:t>1</a:t>
            </a:r>
            <a:endParaRPr lang="en-US" sz="1200" baseline="30000" dirty="0">
              <a:latin typeface="Arial"/>
              <a:cs typeface="Arial"/>
            </a:endParaRPr>
          </a:p>
        </p:txBody>
      </p:sp>
      <p:sp>
        <p:nvSpPr>
          <p:cNvPr id="16" name="TextBox 15"/>
          <p:cNvSpPr txBox="1"/>
          <p:nvPr/>
        </p:nvSpPr>
        <p:spPr>
          <a:xfrm>
            <a:off x="0" y="6568658"/>
            <a:ext cx="9144000" cy="276999"/>
          </a:xfrm>
          <a:prstGeom prst="rect">
            <a:avLst/>
          </a:prstGeom>
          <a:noFill/>
        </p:spPr>
        <p:txBody>
          <a:bodyPr wrap="square" rtlCol="0">
            <a:spAutoFit/>
          </a:bodyPr>
          <a:lstStyle/>
          <a:p>
            <a:pPr algn="ctr"/>
            <a:r>
              <a:rPr lang="en-US" sz="1200" b="1" spc="40" dirty="0" smtClean="0">
                <a:solidFill>
                  <a:schemeClr val="bg1"/>
                </a:solidFill>
                <a:latin typeface="GillSans" pitchFamily="34" charset="0"/>
                <a:cs typeface="Arial"/>
              </a:rPr>
              <a:t>Please see Approved Uses and Important Safety Information on slides 2-5.</a:t>
            </a:r>
            <a:endParaRPr lang="en-US" sz="1200" b="1" spc="40" dirty="0">
              <a:solidFill>
                <a:schemeClr val="bg1"/>
              </a:solidFill>
              <a:latin typeface="GillSans" pitchFamily="34" charset="0"/>
              <a:cs typeface="Arial"/>
            </a:endParaRPr>
          </a:p>
        </p:txBody>
      </p:sp>
      <p:sp>
        <p:nvSpPr>
          <p:cNvPr id="11" name="Rectangle 10"/>
          <p:cNvSpPr/>
          <p:nvPr/>
        </p:nvSpPr>
        <p:spPr>
          <a:xfrm>
            <a:off x="4240024" y="4316245"/>
            <a:ext cx="2088355" cy="461665"/>
          </a:xfrm>
          <a:prstGeom prst="rect">
            <a:avLst/>
          </a:prstGeom>
        </p:spPr>
        <p:txBody>
          <a:bodyPr wrap="square">
            <a:spAutoFit/>
          </a:bodyPr>
          <a:lstStyle/>
          <a:p>
            <a:pPr lvl="0" algn="ctr">
              <a:buNone/>
            </a:pPr>
            <a:r>
              <a:rPr lang="en-US" sz="1200" dirty="0" smtClean="0">
                <a:latin typeface="Arial"/>
                <a:cs typeface="Arial"/>
              </a:rPr>
              <a:t>BOTOX</a:t>
            </a:r>
            <a:r>
              <a:rPr lang="en-US" sz="1200" baseline="30000" dirty="0" smtClean="0">
                <a:latin typeface="Arial"/>
                <a:cs typeface="Arial"/>
              </a:rPr>
              <a:t>®</a:t>
            </a:r>
            <a:r>
              <a:rPr lang="en-US" sz="1200" dirty="0" smtClean="0">
                <a:latin typeface="Arial"/>
                <a:cs typeface="Arial"/>
              </a:rPr>
              <a:t> Cosmetic celebrates 10 years. </a:t>
            </a:r>
            <a:endParaRPr lang="en-US" sz="1200" baseline="30000" dirty="0">
              <a:latin typeface="Arial"/>
              <a:cs typeface="Arial"/>
            </a:endParaRPr>
          </a:p>
        </p:txBody>
      </p:sp>
      <p:sp>
        <p:nvSpPr>
          <p:cNvPr id="15" name="Rectangle 14"/>
          <p:cNvSpPr/>
          <p:nvPr/>
        </p:nvSpPr>
        <p:spPr>
          <a:xfrm>
            <a:off x="6746324" y="3004223"/>
            <a:ext cx="2088355" cy="830997"/>
          </a:xfrm>
          <a:prstGeom prst="rect">
            <a:avLst/>
          </a:prstGeom>
        </p:spPr>
        <p:txBody>
          <a:bodyPr wrap="square">
            <a:spAutoFit/>
          </a:bodyPr>
          <a:lstStyle/>
          <a:p>
            <a:pPr lvl="0" algn="ctr">
              <a:buNone/>
            </a:pPr>
            <a:r>
              <a:rPr lang="en-US" sz="1200" b="1" dirty="0" smtClean="0">
                <a:latin typeface="Arial"/>
                <a:cs typeface="Arial"/>
              </a:rPr>
              <a:t>BOTOX</a:t>
            </a:r>
            <a:r>
              <a:rPr lang="en-US" sz="1200" b="1" baseline="30000" dirty="0" smtClean="0">
                <a:latin typeface="Arial"/>
                <a:cs typeface="Arial"/>
              </a:rPr>
              <a:t>®</a:t>
            </a:r>
            <a:r>
              <a:rPr lang="en-US" sz="1200" b="1" dirty="0" smtClean="0">
                <a:latin typeface="Arial"/>
                <a:cs typeface="Arial"/>
              </a:rPr>
              <a:t> Cosmetic: </a:t>
            </a:r>
            <a:r>
              <a:rPr lang="en-US" sz="1200" b="1" i="1" dirty="0" smtClean="0">
                <a:latin typeface="Arial"/>
                <a:cs typeface="Arial"/>
              </a:rPr>
              <a:t>first </a:t>
            </a:r>
            <a:r>
              <a:rPr lang="en-US" sz="1200" b="1" dirty="0" smtClean="0">
                <a:latin typeface="Arial"/>
                <a:cs typeface="Arial"/>
              </a:rPr>
              <a:t>and </a:t>
            </a:r>
            <a:r>
              <a:rPr lang="en-US" sz="1200" b="1" i="1" dirty="0" smtClean="0">
                <a:latin typeface="Arial"/>
                <a:cs typeface="Arial"/>
              </a:rPr>
              <a:t>only</a:t>
            </a:r>
            <a:r>
              <a:rPr lang="en-US" sz="1200" b="1" dirty="0" smtClean="0">
                <a:latin typeface="Arial"/>
                <a:cs typeface="Arial"/>
              </a:rPr>
              <a:t> FDA-approved product for crow’s feet AND frown lines.</a:t>
            </a:r>
            <a:endParaRPr lang="en-US" sz="1200" b="1" baseline="30000" dirty="0">
              <a:latin typeface="Arial"/>
              <a:cs typeface="Arial"/>
            </a:endParaRPr>
          </a:p>
        </p:txBody>
      </p:sp>
      <p:sp>
        <p:nvSpPr>
          <p:cNvPr id="17" name="Rectangle 16"/>
          <p:cNvSpPr/>
          <p:nvPr/>
        </p:nvSpPr>
        <p:spPr>
          <a:xfrm>
            <a:off x="6764431" y="4129335"/>
            <a:ext cx="2088355" cy="624822"/>
          </a:xfrm>
          <a:prstGeom prst="rect">
            <a:avLst/>
          </a:prstGeom>
          <a:solidFill>
            <a:srgbClr val="7A2A8A"/>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Arial"/>
                <a:cs typeface="Arial"/>
              </a:rPr>
              <a:t>#1 selling product of its kind in the world</a:t>
            </a:r>
            <a:r>
              <a:rPr lang="en-US" sz="1400" baseline="30000" dirty="0" smtClean="0">
                <a:latin typeface="Arial"/>
                <a:cs typeface="Arial"/>
              </a:rPr>
              <a:t>2,*</a:t>
            </a:r>
            <a:endParaRPr lang="en-US" sz="1400" baseline="30000" dirty="0">
              <a:latin typeface="Arial"/>
              <a:cs typeface="Arial"/>
            </a:endParaRPr>
          </a:p>
        </p:txBody>
      </p:sp>
      <p:sp>
        <p:nvSpPr>
          <p:cNvPr id="18" name="TextBox 17"/>
          <p:cNvSpPr txBox="1"/>
          <p:nvPr/>
        </p:nvSpPr>
        <p:spPr>
          <a:xfrm>
            <a:off x="6613546" y="4763211"/>
            <a:ext cx="2523052" cy="246221"/>
          </a:xfrm>
          <a:prstGeom prst="rect">
            <a:avLst/>
          </a:prstGeom>
          <a:noFill/>
        </p:spPr>
        <p:txBody>
          <a:bodyPr wrap="square" rtlCol="0" anchor="b">
            <a:spAutoFit/>
          </a:bodyPr>
          <a:lstStyle/>
          <a:p>
            <a:r>
              <a:rPr lang="en-US" sz="1000" dirty="0" smtClean="0">
                <a:latin typeface="Arial"/>
                <a:cs typeface="Arial"/>
              </a:rPr>
              <a:t>*Data collected through September 2013.</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6321"/>
            <a:ext cx="8229600" cy="1143000"/>
          </a:xfrm>
        </p:spPr>
        <p:txBody>
          <a:bodyPr>
            <a:noAutofit/>
          </a:bodyPr>
          <a:lstStyle/>
          <a:p>
            <a:r>
              <a:rPr lang="en-US" sz="3400" b="1" dirty="0" smtClean="0">
                <a:latin typeface="Arial"/>
                <a:cs typeface="Arial"/>
              </a:rPr>
              <a:t>People Like You</a:t>
            </a:r>
            <a:endParaRPr lang="en-US" sz="3400" dirty="0">
              <a:latin typeface="Arial"/>
              <a:cs typeface="Arial"/>
            </a:endParaRPr>
          </a:p>
        </p:txBody>
      </p:sp>
      <p:sp>
        <p:nvSpPr>
          <p:cNvPr id="3" name="Content Placeholder 2"/>
          <p:cNvSpPr>
            <a:spLocks noGrp="1"/>
          </p:cNvSpPr>
          <p:nvPr>
            <p:ph idx="1"/>
          </p:nvPr>
        </p:nvSpPr>
        <p:spPr>
          <a:xfrm>
            <a:off x="474156" y="2131670"/>
            <a:ext cx="7144692" cy="2366433"/>
          </a:xfrm>
        </p:spPr>
        <p:txBody>
          <a:bodyPr>
            <a:normAutofit/>
          </a:bodyPr>
          <a:lstStyle/>
          <a:p>
            <a:pPr marL="227013" indent="-227013"/>
            <a:r>
              <a:rPr lang="en-US" sz="1600" b="1" dirty="0" smtClean="0">
                <a:latin typeface="Arial"/>
                <a:ea typeface="Arial" charset="0"/>
                <a:cs typeface="Arial"/>
              </a:rPr>
              <a:t>8 out of 10 </a:t>
            </a:r>
            <a:r>
              <a:rPr lang="en-US" sz="1600" dirty="0" smtClean="0">
                <a:latin typeface="Arial"/>
                <a:ea typeface="Arial" charset="0"/>
                <a:cs typeface="Arial"/>
              </a:rPr>
              <a:t>BOTOX</a:t>
            </a:r>
            <a:r>
              <a:rPr lang="en-US" sz="1600" baseline="30000" dirty="0" smtClean="0">
                <a:latin typeface="Arial"/>
                <a:ea typeface="Arial" charset="0"/>
                <a:cs typeface="Arial"/>
              </a:rPr>
              <a:t>®</a:t>
            </a:r>
            <a:r>
              <a:rPr lang="en-US" sz="1600" dirty="0" smtClean="0">
                <a:latin typeface="Arial"/>
                <a:ea typeface="Arial" charset="0"/>
                <a:cs typeface="Arial"/>
              </a:rPr>
              <a:t> Cosmetic (</a:t>
            </a:r>
            <a:r>
              <a:rPr lang="en-US" sz="1600" dirty="0" err="1" smtClean="0">
                <a:latin typeface="Arial"/>
                <a:ea typeface="Arial" charset="0"/>
                <a:cs typeface="Arial"/>
              </a:rPr>
              <a:t>onabotulinumtoxinA</a:t>
            </a:r>
            <a:r>
              <a:rPr lang="en-US" sz="1600" dirty="0" smtClean="0">
                <a:latin typeface="Arial"/>
                <a:ea typeface="Arial" charset="0"/>
                <a:cs typeface="Arial"/>
              </a:rPr>
              <a:t>) patients surveyed   (n = 299) expect to continue treatment</a:t>
            </a:r>
            <a:r>
              <a:rPr lang="en-US" sz="1600" baseline="30000" dirty="0" smtClean="0">
                <a:latin typeface="Arial"/>
                <a:ea typeface="Arial" charset="0"/>
                <a:cs typeface="Arial"/>
              </a:rPr>
              <a:t>1</a:t>
            </a:r>
          </a:p>
          <a:p>
            <a:pPr marL="0" indent="0">
              <a:buNone/>
              <a:defRPr/>
            </a:pPr>
            <a:endParaRPr lang="en-US" sz="1600" dirty="0" smtClean="0">
              <a:latin typeface="Arial"/>
              <a:cs typeface="Arial"/>
            </a:endParaRPr>
          </a:p>
          <a:p>
            <a:pPr marL="0" indent="0">
              <a:buNone/>
              <a:defRPr/>
            </a:pPr>
            <a:endParaRPr lang="en-US" sz="1600" dirty="0" smtClean="0">
              <a:latin typeface="Arial"/>
              <a:cs typeface="Arial"/>
            </a:endParaRPr>
          </a:p>
          <a:p>
            <a:pPr>
              <a:buNone/>
            </a:pPr>
            <a:endParaRPr lang="en-US" sz="1600" dirty="0" smtClean="0">
              <a:latin typeface="Arial"/>
              <a:cs typeface="Arial"/>
            </a:endParaRPr>
          </a:p>
          <a:p>
            <a:endParaRPr lang="en-US" sz="1600" dirty="0" smtClean="0">
              <a:latin typeface="Arial"/>
              <a:cs typeface="Arial"/>
            </a:endParaRPr>
          </a:p>
          <a:p>
            <a:pPr marL="0" indent="0">
              <a:buNone/>
            </a:pPr>
            <a:endParaRPr lang="en-US" sz="1600" dirty="0">
              <a:latin typeface="Arial"/>
              <a:cs typeface="Arial"/>
            </a:endParaRPr>
          </a:p>
        </p:txBody>
      </p:sp>
      <p:sp>
        <p:nvSpPr>
          <p:cNvPr id="10" name="TextBox 9"/>
          <p:cNvSpPr txBox="1"/>
          <p:nvPr/>
        </p:nvSpPr>
        <p:spPr>
          <a:xfrm>
            <a:off x="0" y="6568658"/>
            <a:ext cx="9144000" cy="276999"/>
          </a:xfrm>
          <a:prstGeom prst="rect">
            <a:avLst/>
          </a:prstGeom>
          <a:noFill/>
        </p:spPr>
        <p:txBody>
          <a:bodyPr wrap="square" rtlCol="0">
            <a:spAutoFit/>
          </a:bodyPr>
          <a:lstStyle/>
          <a:p>
            <a:pPr algn="ctr"/>
            <a:r>
              <a:rPr lang="en-US" sz="1200" b="1" spc="40" dirty="0" smtClean="0">
                <a:solidFill>
                  <a:schemeClr val="bg1"/>
                </a:solidFill>
                <a:latin typeface="GillSans" pitchFamily="34" charset="0"/>
                <a:cs typeface="Arial"/>
              </a:rPr>
              <a:t>Please see Approved Uses and Important Safety Information on slides 2-5.</a:t>
            </a:r>
            <a:endParaRPr lang="en-US" sz="1200" b="1" spc="40" dirty="0">
              <a:solidFill>
                <a:schemeClr val="bg1"/>
              </a:solidFill>
              <a:latin typeface="GillSans" pitchFamily="34" charset="0"/>
              <a:cs typeface="Arial"/>
            </a:endParaRPr>
          </a:p>
        </p:txBody>
      </p:sp>
      <p:sp>
        <p:nvSpPr>
          <p:cNvPr id="9" name="TextBox 8"/>
          <p:cNvSpPr txBox="1"/>
          <p:nvPr/>
        </p:nvSpPr>
        <p:spPr>
          <a:xfrm>
            <a:off x="0" y="6213984"/>
            <a:ext cx="4572000" cy="246221"/>
          </a:xfrm>
          <a:prstGeom prst="rect">
            <a:avLst/>
          </a:prstGeom>
          <a:noFill/>
        </p:spPr>
        <p:txBody>
          <a:bodyPr wrap="square" rtlCol="0" anchor="b">
            <a:spAutoFit/>
          </a:bodyPr>
          <a:lstStyle/>
          <a:p>
            <a:r>
              <a:rPr lang="en-US" sz="1000" b="1" dirty="0" smtClean="0">
                <a:latin typeface="Arial"/>
                <a:cs typeface="Arial"/>
              </a:rPr>
              <a:t>1. </a:t>
            </a:r>
            <a:r>
              <a:rPr lang="en-US" sz="1000" dirty="0" smtClean="0">
                <a:latin typeface="Arial"/>
                <a:cs typeface="Arial"/>
              </a:rPr>
              <a:t>Facial Injectable Consumer User Tracker, May 2013.</a:t>
            </a:r>
            <a:endParaRPr lang="en-US" sz="1000" dirty="0">
              <a:latin typeface="Arial"/>
              <a:cs typeface="Arial"/>
            </a:endParaRPr>
          </a:p>
        </p:txBody>
      </p:sp>
      <p:pic>
        <p:nvPicPr>
          <p:cNvPr id="10242" name="Picture 2" descr="\\cogroups101\copy-folder\2014\BOTOX Cosmetic\141808 Patient Presentation Update (CFL)\Images\8outof10.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55875" y="2897110"/>
            <a:ext cx="6426267" cy="1753325"/>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txBox="1">
            <a:spLocks/>
          </p:cNvSpPr>
          <p:nvPr/>
        </p:nvSpPr>
        <p:spPr>
          <a:xfrm>
            <a:off x="422496" y="4498103"/>
            <a:ext cx="3315077" cy="23664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defRPr/>
            </a:pPr>
            <a:endParaRPr lang="en-US" sz="1600" dirty="0" smtClean="0">
              <a:latin typeface="Arial"/>
              <a:cs typeface="Arial"/>
            </a:endParaRPr>
          </a:p>
          <a:p>
            <a:pPr marL="0" indent="0">
              <a:buFont typeface="Arial"/>
              <a:buNone/>
              <a:defRPr/>
            </a:pPr>
            <a:endParaRPr lang="en-US" sz="1600" dirty="0" smtClean="0">
              <a:latin typeface="Arial"/>
              <a:cs typeface="Arial"/>
            </a:endParaRPr>
          </a:p>
          <a:p>
            <a:pPr>
              <a:buFont typeface="Arial"/>
              <a:buNone/>
            </a:pPr>
            <a:endParaRPr lang="en-US" sz="1600" dirty="0" smtClean="0">
              <a:latin typeface="Arial"/>
              <a:cs typeface="Arial"/>
            </a:endParaRPr>
          </a:p>
          <a:p>
            <a:endParaRPr lang="en-US" sz="1600" dirty="0" smtClean="0">
              <a:latin typeface="Arial"/>
              <a:cs typeface="Arial"/>
            </a:endParaRPr>
          </a:p>
          <a:p>
            <a:pPr marL="0" indent="0">
              <a:buFont typeface="Arial"/>
              <a:buNone/>
            </a:pPr>
            <a:endParaRPr lang="en-US" sz="1600" dirty="0">
              <a:latin typeface="Arial"/>
              <a:cs typeface="Arial"/>
            </a:endParaRPr>
          </a:p>
        </p:txBody>
      </p:sp>
      <p:sp>
        <p:nvSpPr>
          <p:cNvPr id="12" name="Content Placeholder 2"/>
          <p:cNvSpPr txBox="1">
            <a:spLocks/>
          </p:cNvSpPr>
          <p:nvPr/>
        </p:nvSpPr>
        <p:spPr>
          <a:xfrm>
            <a:off x="474156" y="4999079"/>
            <a:ext cx="6847439" cy="136447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7013" indent="-227013"/>
            <a:r>
              <a:rPr lang="en-US" sz="1600" dirty="0" smtClean="0">
                <a:latin typeface="Arial"/>
                <a:ea typeface="Arial" charset="0"/>
                <a:cs typeface="Arial"/>
              </a:rPr>
              <a:t>And, approximately </a:t>
            </a:r>
            <a:r>
              <a:rPr lang="en-US" sz="1600" b="1" dirty="0" smtClean="0">
                <a:latin typeface="Arial"/>
                <a:ea typeface="Arial" charset="0"/>
                <a:cs typeface="Arial"/>
              </a:rPr>
              <a:t>9 out of 10 </a:t>
            </a:r>
            <a:r>
              <a:rPr lang="en-US" sz="1600" dirty="0" smtClean="0">
                <a:latin typeface="Arial"/>
                <a:ea typeface="Arial" charset="0"/>
                <a:cs typeface="Arial"/>
              </a:rPr>
              <a:t>BOTOX</a:t>
            </a:r>
            <a:r>
              <a:rPr lang="en-US" sz="1600" baseline="30000" dirty="0" smtClean="0">
                <a:latin typeface="Arial"/>
                <a:ea typeface="Arial" charset="0"/>
                <a:cs typeface="Arial"/>
              </a:rPr>
              <a:t>®</a:t>
            </a:r>
            <a:r>
              <a:rPr lang="en-US" sz="1600" dirty="0" smtClean="0">
                <a:latin typeface="Arial"/>
                <a:ea typeface="Arial" charset="0"/>
                <a:cs typeface="Arial"/>
              </a:rPr>
              <a:t> Cosmetic patients surveyed (n = 297) are willing to tell friends and family about their treatment</a:t>
            </a:r>
            <a:r>
              <a:rPr lang="en-US" sz="1600" baseline="30000" dirty="0" smtClean="0">
                <a:latin typeface="Arial"/>
                <a:ea typeface="Arial" charset="0"/>
                <a:cs typeface="Arial"/>
              </a:rPr>
              <a:t>1</a:t>
            </a:r>
          </a:p>
          <a:p>
            <a:pPr marL="227013" indent="-227013"/>
            <a:endParaRPr lang="en-US" sz="1600" baseline="30000" dirty="0" smtClean="0">
              <a:latin typeface="Arial"/>
              <a:ea typeface="Arial" charset="0"/>
              <a:cs typeface="Arial"/>
            </a:endParaRPr>
          </a:p>
          <a:p>
            <a:pPr marL="0" indent="0">
              <a:buFont typeface="Arial"/>
              <a:buNone/>
              <a:defRPr/>
            </a:pPr>
            <a:endParaRPr lang="en-US" sz="1600" dirty="0" smtClean="0">
              <a:latin typeface="Arial"/>
              <a:cs typeface="Arial"/>
            </a:endParaRPr>
          </a:p>
          <a:p>
            <a:pPr marL="0" indent="0">
              <a:buFont typeface="Arial"/>
              <a:buNone/>
              <a:defRPr/>
            </a:pPr>
            <a:endParaRPr lang="en-US" sz="1600" dirty="0" smtClean="0">
              <a:latin typeface="Arial"/>
              <a:cs typeface="Arial"/>
            </a:endParaRPr>
          </a:p>
          <a:p>
            <a:pPr>
              <a:buFont typeface="Arial"/>
              <a:buNone/>
            </a:pPr>
            <a:endParaRPr lang="en-US" sz="1600" dirty="0" smtClean="0">
              <a:latin typeface="Arial"/>
              <a:cs typeface="Arial"/>
            </a:endParaRPr>
          </a:p>
          <a:p>
            <a:endParaRPr lang="en-US" sz="1600" dirty="0" smtClean="0">
              <a:latin typeface="Arial"/>
              <a:cs typeface="Arial"/>
            </a:endParaRPr>
          </a:p>
          <a:p>
            <a:pPr marL="0" indent="0">
              <a:buFont typeface="Arial"/>
              <a:buNone/>
            </a:pPr>
            <a:endParaRPr lang="en-US" sz="1600" dirty="0">
              <a:latin typeface="Arial"/>
              <a:cs typeface="Aria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6434"/>
            <a:ext cx="9144000" cy="1143000"/>
          </a:xfrm>
        </p:spPr>
        <p:txBody>
          <a:bodyPr>
            <a:noAutofit/>
          </a:bodyPr>
          <a:lstStyle/>
          <a:p>
            <a:r>
              <a:rPr lang="en-US" sz="3400" b="1" dirty="0" smtClean="0">
                <a:latin typeface="Arial"/>
                <a:cs typeface="Arial"/>
              </a:rPr>
              <a:t>Real, Noticeable Results</a:t>
            </a:r>
            <a:endParaRPr lang="en-US" sz="3400" b="1" dirty="0">
              <a:latin typeface="Arial"/>
              <a:cs typeface="Arial"/>
            </a:endParaRPr>
          </a:p>
        </p:txBody>
      </p:sp>
      <p:sp>
        <p:nvSpPr>
          <p:cNvPr id="7" name="TextBox 6"/>
          <p:cNvSpPr txBox="1"/>
          <p:nvPr/>
        </p:nvSpPr>
        <p:spPr>
          <a:xfrm>
            <a:off x="0" y="6568658"/>
            <a:ext cx="9144000" cy="276999"/>
          </a:xfrm>
          <a:prstGeom prst="rect">
            <a:avLst/>
          </a:prstGeom>
          <a:noFill/>
        </p:spPr>
        <p:txBody>
          <a:bodyPr wrap="square" rtlCol="0">
            <a:spAutoFit/>
          </a:bodyPr>
          <a:lstStyle/>
          <a:p>
            <a:pPr algn="ctr"/>
            <a:r>
              <a:rPr lang="en-US" sz="1200" b="1" spc="40" dirty="0" smtClean="0">
                <a:solidFill>
                  <a:schemeClr val="bg1"/>
                </a:solidFill>
                <a:latin typeface="GillSans" pitchFamily="34" charset="0"/>
                <a:cs typeface="Arial"/>
              </a:rPr>
              <a:t>Please see Approved Uses and Important Safety Information on slides 2-5.</a:t>
            </a:r>
            <a:endParaRPr lang="en-US" sz="1200" b="1" spc="40" dirty="0">
              <a:solidFill>
                <a:schemeClr val="bg1"/>
              </a:solidFill>
              <a:latin typeface="GillSans" pitchFamily="34" charset="0"/>
              <a:cs typeface="Arial"/>
            </a:endParaRPr>
          </a:p>
        </p:txBody>
      </p:sp>
      <p:sp>
        <p:nvSpPr>
          <p:cNvPr id="8" name="Rectangle 4"/>
          <p:cNvSpPr>
            <a:spLocks noChangeArrowheads="1"/>
          </p:cNvSpPr>
          <p:nvPr/>
        </p:nvSpPr>
        <p:spPr bwMode="auto">
          <a:xfrm>
            <a:off x="464173" y="4432998"/>
            <a:ext cx="8296526" cy="1900520"/>
          </a:xfrm>
          <a:prstGeom prst="rect">
            <a:avLst/>
          </a:prstGeom>
          <a:noFill/>
          <a:ln w="9525">
            <a:noFill/>
            <a:miter lim="800000"/>
            <a:headEnd/>
            <a:tailEnd/>
          </a:ln>
        </p:spPr>
        <p:txBody>
          <a:bodyPr wrap="square">
            <a:spAutoFit/>
          </a:bodyPr>
          <a:lstStyle/>
          <a:p>
            <a:pPr>
              <a:spcBef>
                <a:spcPts val="600"/>
              </a:spcBef>
            </a:pPr>
            <a:r>
              <a:rPr lang="en-US" sz="1050" baseline="30000" dirty="0">
                <a:latin typeface="Arial" pitchFamily="34" charset="0"/>
                <a:cs typeface="Arial" pitchFamily="34" charset="0"/>
              </a:rPr>
              <a:t/>
            </a:r>
            <a:br>
              <a:rPr lang="en-US" sz="1050" baseline="30000" dirty="0">
                <a:latin typeface="Arial" pitchFamily="34" charset="0"/>
                <a:cs typeface="Arial" pitchFamily="34" charset="0"/>
              </a:rPr>
            </a:br>
            <a:r>
              <a:rPr lang="en-US" sz="1100" dirty="0">
                <a:latin typeface="Arial" pitchFamily="34" charset="0"/>
                <a:cs typeface="Arial" pitchFamily="34" charset="0"/>
              </a:rPr>
              <a:t>Actual </a:t>
            </a:r>
            <a:r>
              <a:rPr lang="en-US" sz="1100" dirty="0" smtClean="0">
                <a:latin typeface="Arial" pitchFamily="34" charset="0"/>
                <a:cs typeface="Arial" pitchFamily="34" charset="0"/>
              </a:rPr>
              <a:t>patients. </a:t>
            </a:r>
            <a:r>
              <a:rPr lang="en-US" sz="1100" b="1" dirty="0">
                <a:latin typeface="Arial" pitchFamily="34" charset="0"/>
                <a:cs typeface="Arial" pitchFamily="34" charset="0"/>
              </a:rPr>
              <a:t>Results may vary</a:t>
            </a:r>
            <a:r>
              <a:rPr lang="en-US" sz="1100" b="1" dirty="0" smtClean="0">
                <a:latin typeface="Arial" pitchFamily="34" charset="0"/>
                <a:cs typeface="Arial" pitchFamily="34" charset="0"/>
              </a:rPr>
              <a:t>.</a:t>
            </a:r>
            <a:endParaRPr lang="en-US" sz="1100" dirty="0" smtClean="0">
              <a:latin typeface="Arial" pitchFamily="34" charset="0"/>
              <a:cs typeface="Arial" pitchFamily="34" charset="0"/>
            </a:endParaRPr>
          </a:p>
          <a:p>
            <a:endParaRPr lang="en-US" sz="1100" dirty="0" smtClean="0">
              <a:latin typeface="Arial" pitchFamily="34" charset="0"/>
              <a:cs typeface="Arial" pitchFamily="34" charset="0"/>
            </a:endParaRPr>
          </a:p>
          <a:p>
            <a:r>
              <a:rPr lang="en-US" sz="1100" dirty="0" smtClean="0">
                <a:latin typeface="Arial" pitchFamily="34" charset="0"/>
                <a:cs typeface="Arial" pitchFamily="34" charset="0"/>
              </a:rPr>
              <a:t>Photos </a:t>
            </a:r>
            <a:r>
              <a:rPr lang="en-US" sz="1100" dirty="0">
                <a:latin typeface="Arial" pitchFamily="34" charset="0"/>
                <a:cs typeface="Arial" pitchFamily="34" charset="0"/>
              </a:rPr>
              <a:t>taken at full smile before and after treatment with BOTOX</a:t>
            </a:r>
            <a:r>
              <a:rPr lang="en-US" sz="1100" baseline="30000" dirty="0">
                <a:latin typeface="Arial" pitchFamily="34" charset="0"/>
                <a:cs typeface="Arial" pitchFamily="34" charset="0"/>
              </a:rPr>
              <a:t>®</a:t>
            </a:r>
            <a:r>
              <a:rPr lang="en-US" sz="1100" dirty="0">
                <a:latin typeface="Arial" pitchFamily="34" charset="0"/>
                <a:cs typeface="Arial" pitchFamily="34" charset="0"/>
              </a:rPr>
              <a:t> Cosmetic (</a:t>
            </a:r>
            <a:r>
              <a:rPr lang="en-US" sz="1100" dirty="0" err="1">
                <a:latin typeface="Arial" pitchFamily="34" charset="0"/>
                <a:cs typeface="Arial" pitchFamily="34" charset="0"/>
              </a:rPr>
              <a:t>onabotulinumtoxinA</a:t>
            </a:r>
            <a:r>
              <a:rPr lang="en-US" sz="1100" dirty="0">
                <a:latin typeface="Arial" pitchFamily="34" charset="0"/>
                <a:cs typeface="Arial" pitchFamily="34" charset="0"/>
              </a:rPr>
              <a:t>) at day 7. In two clinical studies, 26.1% and 20.3% of people had ≥ 2-grade improvement at day 30.</a:t>
            </a:r>
            <a:r>
              <a:rPr lang="en-US" sz="1100" baseline="30000" dirty="0">
                <a:latin typeface="Arial" pitchFamily="34" charset="0"/>
                <a:cs typeface="Arial" pitchFamily="34" charset="0"/>
              </a:rPr>
              <a:t>1</a:t>
            </a:r>
            <a:r>
              <a:rPr lang="en-US" sz="1100" dirty="0">
                <a:latin typeface="Arial" pitchFamily="34" charset="0"/>
                <a:cs typeface="Arial" pitchFamily="34" charset="0"/>
              </a:rPr>
              <a:t> In one of these studies, 67.9% of people had mild or no crow’s feet at day 30 after treatment.</a:t>
            </a:r>
            <a:r>
              <a:rPr lang="en-US" sz="1100" baseline="30000" dirty="0">
                <a:latin typeface="Arial" pitchFamily="34" charset="0"/>
                <a:cs typeface="Arial" pitchFamily="34" charset="0"/>
              </a:rPr>
              <a:t>2</a:t>
            </a:r>
            <a:r>
              <a:rPr lang="en-US" sz="1100" dirty="0">
                <a:latin typeface="Arial" pitchFamily="34" charset="0"/>
                <a:cs typeface="Arial" pitchFamily="34" charset="0"/>
              </a:rPr>
              <a:t> </a:t>
            </a:r>
          </a:p>
          <a:p>
            <a:r>
              <a:rPr lang="en-US" sz="1100" dirty="0">
                <a:latin typeface="Arial" pitchFamily="34" charset="0"/>
                <a:cs typeface="Arial" pitchFamily="34" charset="0"/>
              </a:rPr>
              <a:t> </a:t>
            </a:r>
          </a:p>
          <a:p>
            <a:r>
              <a:rPr lang="en-US" sz="1100" dirty="0">
                <a:latin typeface="Arial" pitchFamily="34" charset="0"/>
                <a:cs typeface="Arial" pitchFamily="34" charset="0"/>
              </a:rPr>
              <a:t>Side effects associated with the injection include localized pain, infection, inflammation, tenderness, swelling, redness, </a:t>
            </a:r>
            <a:r>
              <a:rPr lang="en-US" sz="1100" dirty="0" smtClean="0">
                <a:latin typeface="Arial" pitchFamily="34" charset="0"/>
                <a:cs typeface="Arial" pitchFamily="34" charset="0"/>
              </a:rPr>
              <a:t/>
            </a:r>
            <a:br>
              <a:rPr lang="en-US" sz="1100" dirty="0" smtClean="0">
                <a:latin typeface="Arial" pitchFamily="34" charset="0"/>
                <a:cs typeface="Arial" pitchFamily="34" charset="0"/>
              </a:rPr>
            </a:br>
            <a:r>
              <a:rPr lang="en-US" sz="1100" dirty="0" smtClean="0">
                <a:latin typeface="Arial" pitchFamily="34" charset="0"/>
                <a:cs typeface="Arial" pitchFamily="34" charset="0"/>
              </a:rPr>
              <a:t>and/or </a:t>
            </a:r>
            <a:r>
              <a:rPr lang="en-US" sz="1100" dirty="0">
                <a:latin typeface="Arial" pitchFamily="34" charset="0"/>
                <a:cs typeface="Arial" pitchFamily="34" charset="0"/>
              </a:rPr>
              <a:t>bleeding/bruising.</a:t>
            </a:r>
            <a:r>
              <a:rPr lang="en-US" sz="1100" baseline="30000" dirty="0">
                <a:latin typeface="Arial" pitchFamily="34" charset="0"/>
                <a:cs typeface="Arial" pitchFamily="34" charset="0"/>
              </a:rPr>
              <a:t>1</a:t>
            </a:r>
          </a:p>
          <a:p>
            <a:pPr>
              <a:spcBef>
                <a:spcPts val="600"/>
              </a:spcBef>
            </a:pPr>
            <a:r>
              <a:rPr lang="en-US" sz="1050" baseline="30000" dirty="0">
                <a:latin typeface="Arial" pitchFamily="34" charset="0"/>
                <a:cs typeface="Arial" pitchFamily="34" charset="0"/>
              </a:rPr>
              <a:t/>
            </a:r>
            <a:br>
              <a:rPr lang="en-US" sz="1050" baseline="30000" dirty="0">
                <a:latin typeface="Arial" pitchFamily="34" charset="0"/>
                <a:cs typeface="Arial" pitchFamily="34" charset="0"/>
              </a:rPr>
            </a:br>
            <a:endParaRPr lang="en-US" sz="1050" dirty="0">
              <a:latin typeface="Arial" pitchFamily="34" charset="0"/>
              <a:cs typeface="Arial" pitchFamily="34" charset="0"/>
            </a:endParaRPr>
          </a:p>
        </p:txBody>
      </p:sp>
      <p:sp>
        <p:nvSpPr>
          <p:cNvPr id="11" name="TextBox 10"/>
          <p:cNvSpPr txBox="1"/>
          <p:nvPr/>
        </p:nvSpPr>
        <p:spPr>
          <a:xfrm>
            <a:off x="0" y="6034766"/>
            <a:ext cx="4572000" cy="415499"/>
          </a:xfrm>
          <a:prstGeom prst="rect">
            <a:avLst/>
          </a:prstGeom>
          <a:noFill/>
        </p:spPr>
        <p:txBody>
          <a:bodyPr wrap="square" rtlCol="0" anchor="b">
            <a:spAutoFit/>
          </a:bodyPr>
          <a:lstStyle/>
          <a:p>
            <a:r>
              <a:rPr lang="en-US" sz="1000" b="1" dirty="0" smtClean="0">
                <a:latin typeface="Arial"/>
                <a:cs typeface="Arial"/>
              </a:rPr>
              <a:t>1. </a:t>
            </a:r>
            <a:r>
              <a:rPr lang="en-US" sz="1000" dirty="0" smtClean="0">
                <a:latin typeface="Arial"/>
                <a:cs typeface="Arial"/>
              </a:rPr>
              <a:t>BOTOX</a:t>
            </a:r>
            <a:r>
              <a:rPr lang="en-US" sz="1000" baseline="30000" dirty="0" smtClean="0">
                <a:latin typeface="Arial"/>
                <a:cs typeface="Arial"/>
              </a:rPr>
              <a:t>®</a:t>
            </a:r>
            <a:r>
              <a:rPr lang="en-US" sz="1000" dirty="0" smtClean="0">
                <a:latin typeface="Arial"/>
                <a:cs typeface="Arial"/>
              </a:rPr>
              <a:t> Cosmetic Prescribing Information, September 2013; </a:t>
            </a:r>
          </a:p>
          <a:p>
            <a:r>
              <a:rPr lang="en-US" sz="1000" b="1" dirty="0" smtClean="0">
                <a:latin typeface="Arial"/>
                <a:cs typeface="Arial"/>
              </a:rPr>
              <a:t>2. </a:t>
            </a:r>
            <a:r>
              <a:rPr lang="en-US" sz="1000" dirty="0" smtClean="0">
                <a:latin typeface="Arial"/>
                <a:cs typeface="Arial"/>
              </a:rPr>
              <a:t>Data on file, Allergan, Inc., December 30, 2013.</a:t>
            </a:r>
            <a:endParaRPr lang="en-US" sz="1000" dirty="0">
              <a:latin typeface="Arial"/>
              <a:cs typeface="Arial"/>
            </a:endParaRPr>
          </a:p>
        </p:txBody>
      </p:sp>
      <p:pic>
        <p:nvPicPr>
          <p:cNvPr id="12" name="Picture 3" descr="\\cogroups101\copy-folder\2014\BOTOX Cosmetic\141808 Patient Presentation Update (CFL)\Images\133222 page10 copy.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8855" y="3078972"/>
            <a:ext cx="8410686" cy="161804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ogroups101\copy-folder\2014\BOTOX Cosmetic\141808 Patient Presentation Update (CFL)\Images\133222 page9.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9126" y="1889672"/>
            <a:ext cx="8410685" cy="1618044"/>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a:xfrm>
            <a:off x="457195" y="1431319"/>
            <a:ext cx="3950564" cy="60123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algn="l"/>
            <a:r>
              <a:rPr lang="en-US" sz="1800" b="1" dirty="0" smtClean="0">
                <a:latin typeface="Arial"/>
                <a:cs typeface="Arial"/>
              </a:rPr>
              <a:t>Moderate to severe crow’s feet</a:t>
            </a:r>
            <a:endParaRPr lang="en-US" sz="1800" b="1" dirty="0">
              <a:latin typeface="Arial"/>
              <a:cs typeface="Arial"/>
            </a:endParaRPr>
          </a:p>
        </p:txBody>
      </p:sp>
    </p:spTree>
    <p:extLst>
      <p:ext uri="{BB962C8B-B14F-4D97-AF65-F5344CB8AC3E}">
        <p14:creationId xmlns:p14="http://schemas.microsoft.com/office/powerpoint/2010/main" val="21355546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6434"/>
            <a:ext cx="9144000" cy="1143000"/>
          </a:xfrm>
        </p:spPr>
        <p:txBody>
          <a:bodyPr>
            <a:noAutofit/>
          </a:bodyPr>
          <a:lstStyle/>
          <a:p>
            <a:r>
              <a:rPr lang="en-US" sz="3400" b="1" dirty="0" smtClean="0">
                <a:latin typeface="Arial"/>
                <a:cs typeface="Arial"/>
              </a:rPr>
              <a:t>Real, Noticeable Results (</a:t>
            </a:r>
            <a:r>
              <a:rPr lang="en-US" sz="3400" b="1" dirty="0" err="1" smtClean="0">
                <a:latin typeface="Arial"/>
                <a:cs typeface="Arial"/>
              </a:rPr>
              <a:t>cont</a:t>
            </a:r>
            <a:r>
              <a:rPr lang="en-US" sz="3400" b="1" dirty="0" smtClean="0">
                <a:latin typeface="Arial"/>
                <a:cs typeface="Arial"/>
              </a:rPr>
              <a:t>)</a:t>
            </a:r>
            <a:endParaRPr lang="en-US" sz="3400" b="1" dirty="0">
              <a:latin typeface="Arial"/>
              <a:cs typeface="Arial"/>
            </a:endParaRPr>
          </a:p>
        </p:txBody>
      </p:sp>
      <p:sp>
        <p:nvSpPr>
          <p:cNvPr id="7" name="TextBox 6"/>
          <p:cNvSpPr txBox="1"/>
          <p:nvPr/>
        </p:nvSpPr>
        <p:spPr>
          <a:xfrm>
            <a:off x="0" y="6568658"/>
            <a:ext cx="9144000" cy="276999"/>
          </a:xfrm>
          <a:prstGeom prst="rect">
            <a:avLst/>
          </a:prstGeom>
          <a:noFill/>
        </p:spPr>
        <p:txBody>
          <a:bodyPr wrap="square" rtlCol="0">
            <a:spAutoFit/>
          </a:bodyPr>
          <a:lstStyle/>
          <a:p>
            <a:pPr algn="ctr"/>
            <a:r>
              <a:rPr lang="en-US" sz="1200" b="1" spc="40" dirty="0" smtClean="0">
                <a:solidFill>
                  <a:schemeClr val="bg1"/>
                </a:solidFill>
                <a:latin typeface="GillSans" pitchFamily="34" charset="0"/>
                <a:cs typeface="Arial"/>
              </a:rPr>
              <a:t>Please see Approved Uses and Important Safety Information on slides 2-5.</a:t>
            </a:r>
            <a:endParaRPr lang="en-US" sz="1200" b="1" spc="40" dirty="0">
              <a:solidFill>
                <a:schemeClr val="bg1"/>
              </a:solidFill>
              <a:latin typeface="GillSans" pitchFamily="34" charset="0"/>
              <a:cs typeface="Arial"/>
            </a:endParaRPr>
          </a:p>
        </p:txBody>
      </p:sp>
      <p:sp>
        <p:nvSpPr>
          <p:cNvPr id="8" name="Rectangle 4"/>
          <p:cNvSpPr>
            <a:spLocks noChangeArrowheads="1"/>
          </p:cNvSpPr>
          <p:nvPr/>
        </p:nvSpPr>
        <p:spPr bwMode="auto">
          <a:xfrm>
            <a:off x="464173" y="4443820"/>
            <a:ext cx="8285162" cy="2069797"/>
          </a:xfrm>
          <a:prstGeom prst="rect">
            <a:avLst/>
          </a:prstGeom>
          <a:noFill/>
          <a:ln w="9525">
            <a:noFill/>
            <a:miter lim="800000"/>
            <a:headEnd/>
            <a:tailEnd/>
          </a:ln>
        </p:spPr>
        <p:txBody>
          <a:bodyPr wrap="square">
            <a:spAutoFit/>
          </a:bodyPr>
          <a:lstStyle/>
          <a:p>
            <a:pPr>
              <a:spcBef>
                <a:spcPts val="600"/>
              </a:spcBef>
            </a:pPr>
            <a:r>
              <a:rPr lang="en-US" sz="1050" baseline="30000" dirty="0">
                <a:latin typeface="Arial" pitchFamily="34" charset="0"/>
                <a:cs typeface="Arial" pitchFamily="34" charset="0"/>
              </a:rPr>
              <a:t/>
            </a:r>
            <a:br>
              <a:rPr lang="en-US" sz="1050" baseline="30000" dirty="0">
                <a:latin typeface="Arial" pitchFamily="34" charset="0"/>
                <a:cs typeface="Arial" pitchFamily="34" charset="0"/>
              </a:rPr>
            </a:br>
            <a:r>
              <a:rPr lang="en-US" sz="1100" dirty="0">
                <a:latin typeface="Arial" pitchFamily="34" charset="0"/>
                <a:cs typeface="Arial" pitchFamily="34" charset="0"/>
              </a:rPr>
              <a:t>Actual </a:t>
            </a:r>
            <a:r>
              <a:rPr lang="en-US" sz="1100" dirty="0" smtClean="0">
                <a:latin typeface="Arial" pitchFamily="34" charset="0"/>
                <a:cs typeface="Arial" pitchFamily="34" charset="0"/>
              </a:rPr>
              <a:t>patients. </a:t>
            </a:r>
            <a:r>
              <a:rPr lang="en-US" sz="1100" b="1" dirty="0">
                <a:latin typeface="Arial" pitchFamily="34" charset="0"/>
                <a:cs typeface="Arial" pitchFamily="34" charset="0"/>
              </a:rPr>
              <a:t>Results may vary</a:t>
            </a:r>
            <a:r>
              <a:rPr lang="en-US" sz="1100" b="1" dirty="0" smtClean="0">
                <a:latin typeface="Arial" pitchFamily="34" charset="0"/>
                <a:cs typeface="Arial" pitchFamily="34" charset="0"/>
              </a:rPr>
              <a:t>.</a:t>
            </a:r>
            <a:endParaRPr lang="en-US" sz="1100" dirty="0" smtClean="0">
              <a:latin typeface="Arial" pitchFamily="34" charset="0"/>
              <a:cs typeface="Arial" pitchFamily="34" charset="0"/>
            </a:endParaRPr>
          </a:p>
          <a:p>
            <a:endParaRPr lang="en-US" sz="1100" dirty="0" smtClean="0">
              <a:latin typeface="Arial" pitchFamily="34" charset="0"/>
              <a:cs typeface="Arial" pitchFamily="34" charset="0"/>
            </a:endParaRPr>
          </a:p>
          <a:p>
            <a:r>
              <a:rPr lang="en-US" sz="1100" dirty="0">
                <a:latin typeface="Arial" pitchFamily="34" charset="0"/>
                <a:cs typeface="Arial" pitchFamily="34" charset="0"/>
              </a:rPr>
              <a:t>Photos taken at maximum frown before and after treatment with BOTOX</a:t>
            </a:r>
            <a:r>
              <a:rPr lang="en-US" sz="1100" baseline="30000" dirty="0">
                <a:latin typeface="Arial" pitchFamily="34" charset="0"/>
                <a:cs typeface="Arial" pitchFamily="34" charset="0"/>
              </a:rPr>
              <a:t>®</a:t>
            </a:r>
            <a:r>
              <a:rPr lang="en-US" sz="1100" dirty="0">
                <a:latin typeface="Arial" pitchFamily="34" charset="0"/>
                <a:cs typeface="Arial" pitchFamily="34" charset="0"/>
              </a:rPr>
              <a:t> Cosmetic (</a:t>
            </a:r>
            <a:r>
              <a:rPr lang="en-US" sz="1100" dirty="0" err="1">
                <a:latin typeface="Arial" pitchFamily="34" charset="0"/>
                <a:cs typeface="Arial" pitchFamily="34" charset="0"/>
              </a:rPr>
              <a:t>onabotulinumtoxinA</a:t>
            </a:r>
            <a:r>
              <a:rPr lang="en-US" sz="1100" dirty="0">
                <a:latin typeface="Arial" pitchFamily="34" charset="0"/>
                <a:cs typeface="Arial" pitchFamily="34" charset="0"/>
              </a:rPr>
              <a:t>) at day 7, month 3, </a:t>
            </a:r>
            <a:r>
              <a:rPr lang="en-US" sz="1100" dirty="0" smtClean="0">
                <a:latin typeface="Arial" pitchFamily="34" charset="0"/>
                <a:cs typeface="Arial" pitchFamily="34" charset="0"/>
              </a:rPr>
              <a:t/>
            </a:r>
            <a:br>
              <a:rPr lang="en-US" sz="1100" dirty="0" smtClean="0">
                <a:latin typeface="Arial" pitchFamily="34" charset="0"/>
                <a:cs typeface="Arial" pitchFamily="34" charset="0"/>
              </a:rPr>
            </a:br>
            <a:r>
              <a:rPr lang="en-US" sz="1100" dirty="0" smtClean="0">
                <a:latin typeface="Arial" pitchFamily="34" charset="0"/>
                <a:cs typeface="Arial" pitchFamily="34" charset="0"/>
              </a:rPr>
              <a:t>and </a:t>
            </a:r>
            <a:r>
              <a:rPr lang="en-US" sz="1100" dirty="0">
                <a:latin typeface="Arial" pitchFamily="34" charset="0"/>
                <a:cs typeface="Arial" pitchFamily="34" charset="0"/>
              </a:rPr>
              <a:t>month 4. In clinical studies, physicians assessed 74% of people had significant improvement at day 7; 80% of people had significant improvement at day 30; 48% of people had significant improvement at month 3; and 25% of people had significant improvement at month 4.</a:t>
            </a:r>
            <a:r>
              <a:rPr lang="en-US" sz="1100" baseline="30000" dirty="0">
                <a:latin typeface="Arial" pitchFamily="34" charset="0"/>
                <a:cs typeface="Arial" pitchFamily="34" charset="0"/>
              </a:rPr>
              <a:t>1</a:t>
            </a:r>
            <a:r>
              <a:rPr lang="en-US" sz="1100" dirty="0">
                <a:latin typeface="Arial" pitchFamily="34" charset="0"/>
                <a:cs typeface="Arial" pitchFamily="34" charset="0"/>
              </a:rPr>
              <a:t> </a:t>
            </a:r>
          </a:p>
          <a:p>
            <a:r>
              <a:rPr lang="en-US" sz="1100" dirty="0">
                <a:latin typeface="Arial" pitchFamily="34" charset="0"/>
                <a:cs typeface="Arial" pitchFamily="34" charset="0"/>
              </a:rPr>
              <a:t> </a:t>
            </a:r>
          </a:p>
          <a:p>
            <a:r>
              <a:rPr lang="en-US" sz="1100" dirty="0">
                <a:latin typeface="Arial" pitchFamily="34" charset="0"/>
                <a:cs typeface="Arial" pitchFamily="34" charset="0"/>
              </a:rPr>
              <a:t>Side effects associated with the injection include localized pain, infection, inflammation, tenderness, swelling, </a:t>
            </a:r>
            <a:r>
              <a:rPr lang="en-US" sz="1100" dirty="0" smtClean="0">
                <a:latin typeface="Arial" pitchFamily="34" charset="0"/>
                <a:cs typeface="Arial" pitchFamily="34" charset="0"/>
              </a:rPr>
              <a:t/>
            </a:r>
            <a:br>
              <a:rPr lang="en-US" sz="1100" dirty="0" smtClean="0">
                <a:latin typeface="Arial" pitchFamily="34" charset="0"/>
                <a:cs typeface="Arial" pitchFamily="34" charset="0"/>
              </a:rPr>
            </a:br>
            <a:r>
              <a:rPr lang="en-US" sz="1100" dirty="0" smtClean="0">
                <a:latin typeface="Arial" pitchFamily="34" charset="0"/>
                <a:cs typeface="Arial" pitchFamily="34" charset="0"/>
              </a:rPr>
              <a:t>redness</a:t>
            </a:r>
            <a:r>
              <a:rPr lang="en-US" sz="1100" dirty="0">
                <a:latin typeface="Arial" pitchFamily="34" charset="0"/>
                <a:cs typeface="Arial" pitchFamily="34" charset="0"/>
              </a:rPr>
              <a:t>, and/or bleeding/bruising.</a:t>
            </a:r>
            <a:r>
              <a:rPr lang="en-US" sz="1100" baseline="30000" dirty="0">
                <a:latin typeface="Arial" pitchFamily="34" charset="0"/>
                <a:cs typeface="Arial" pitchFamily="34" charset="0"/>
              </a:rPr>
              <a:t>1</a:t>
            </a:r>
          </a:p>
          <a:p>
            <a:pPr>
              <a:spcBef>
                <a:spcPts val="600"/>
              </a:spcBef>
            </a:pPr>
            <a:r>
              <a:rPr lang="en-US" sz="1050" baseline="30000" dirty="0">
                <a:latin typeface="Arial" pitchFamily="34" charset="0"/>
                <a:cs typeface="Arial" pitchFamily="34" charset="0"/>
              </a:rPr>
              <a:t/>
            </a:r>
            <a:br>
              <a:rPr lang="en-US" sz="1050" baseline="30000" dirty="0">
                <a:latin typeface="Arial" pitchFamily="34" charset="0"/>
                <a:cs typeface="Arial" pitchFamily="34" charset="0"/>
              </a:rPr>
            </a:br>
            <a:endParaRPr lang="en-US" sz="1050" dirty="0">
              <a:latin typeface="Arial" pitchFamily="34" charset="0"/>
              <a:cs typeface="Arial" pitchFamily="34" charset="0"/>
            </a:endParaRPr>
          </a:p>
        </p:txBody>
      </p:sp>
      <p:sp>
        <p:nvSpPr>
          <p:cNvPr id="10" name="Title 1"/>
          <p:cNvSpPr txBox="1">
            <a:spLocks/>
          </p:cNvSpPr>
          <p:nvPr/>
        </p:nvSpPr>
        <p:spPr>
          <a:xfrm>
            <a:off x="454234" y="1422442"/>
            <a:ext cx="3950564" cy="60123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algn="l"/>
            <a:r>
              <a:rPr lang="en-US" sz="1800" b="1" dirty="0" smtClean="0">
                <a:latin typeface="Arial"/>
                <a:cs typeface="Arial"/>
              </a:rPr>
              <a:t>Moderate to severe frown lines</a:t>
            </a:r>
            <a:endParaRPr lang="en-US" sz="1800" b="1" dirty="0">
              <a:latin typeface="Arial"/>
              <a:cs typeface="Arial"/>
            </a:endParaRPr>
          </a:p>
        </p:txBody>
      </p:sp>
      <p:pic>
        <p:nvPicPr>
          <p:cNvPr id="12290" name="Picture 2" descr="\\cogroups101\copy-folder\2014\BOTOX Cosmetic\141808 Patient Presentation Update (CFL)\Images\133222 page11.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1986" y="2196944"/>
            <a:ext cx="8613389" cy="267033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6213983"/>
            <a:ext cx="4572000" cy="246221"/>
          </a:xfrm>
          <a:prstGeom prst="rect">
            <a:avLst/>
          </a:prstGeom>
          <a:noFill/>
        </p:spPr>
        <p:txBody>
          <a:bodyPr wrap="square" rtlCol="0" anchor="b">
            <a:spAutoFit/>
          </a:bodyPr>
          <a:lstStyle/>
          <a:p>
            <a:r>
              <a:rPr lang="en-US" sz="1000" b="1" dirty="0" smtClean="0">
                <a:latin typeface="Arial"/>
                <a:cs typeface="Arial"/>
              </a:rPr>
              <a:t>1. </a:t>
            </a:r>
            <a:r>
              <a:rPr lang="en-US" sz="1000" dirty="0" smtClean="0">
                <a:latin typeface="Arial"/>
                <a:cs typeface="Arial"/>
              </a:rPr>
              <a:t>BOTOX</a:t>
            </a:r>
            <a:r>
              <a:rPr lang="en-US" sz="1000" baseline="30000" dirty="0" smtClean="0">
                <a:latin typeface="Arial"/>
                <a:cs typeface="Arial"/>
              </a:rPr>
              <a:t>®</a:t>
            </a:r>
            <a:r>
              <a:rPr lang="en-US" sz="1000" dirty="0" smtClean="0">
                <a:latin typeface="Arial"/>
                <a:cs typeface="Arial"/>
              </a:rPr>
              <a:t> Cosmetic Prescribing Information, September 2013.</a:t>
            </a:r>
          </a:p>
        </p:txBody>
      </p:sp>
      <p:pic>
        <p:nvPicPr>
          <p:cNvPr id="13" name="Picture 2" descr="\\cogroups101\copy-folder\2014\BOTOX Cosmetic\141808 Patient Presentation Update (CFL)\Images\133222 page11.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09550" y="3193505"/>
            <a:ext cx="80467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ogroups101\copy-folder\2014\BOTOX Cosmetic\141808 Patient Presentation Update (CFL)\Images\133222 page11.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00025" y="2021930"/>
            <a:ext cx="8046720" cy="27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9046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655" y="618876"/>
            <a:ext cx="8229600" cy="1143000"/>
          </a:xfrm>
        </p:spPr>
        <p:txBody>
          <a:bodyPr>
            <a:normAutofit/>
          </a:bodyPr>
          <a:lstStyle/>
          <a:p>
            <a:r>
              <a:rPr lang="en-US" sz="3400" b="1" dirty="0" smtClean="0">
                <a:latin typeface="Arial"/>
                <a:cs typeface="Arial"/>
              </a:rPr>
              <a:t>Discover the Rewards</a:t>
            </a:r>
            <a:endParaRPr lang="en-US" sz="3400" dirty="0">
              <a:latin typeface="Arial"/>
              <a:cs typeface="Arial"/>
            </a:endParaRPr>
          </a:p>
        </p:txBody>
      </p:sp>
      <p:sp>
        <p:nvSpPr>
          <p:cNvPr id="3" name="Content Placeholder 2"/>
          <p:cNvSpPr>
            <a:spLocks noGrp="1"/>
          </p:cNvSpPr>
          <p:nvPr>
            <p:ph idx="1"/>
          </p:nvPr>
        </p:nvSpPr>
        <p:spPr>
          <a:xfrm>
            <a:off x="457201" y="1716512"/>
            <a:ext cx="5409445" cy="2921030"/>
          </a:xfrm>
        </p:spPr>
        <p:txBody>
          <a:bodyPr>
            <a:noAutofit/>
          </a:bodyPr>
          <a:lstStyle/>
          <a:p>
            <a:pPr marL="0" indent="0">
              <a:buNone/>
              <a:defRPr/>
            </a:pPr>
            <a:r>
              <a:rPr lang="en-US" sz="2000" b="1" dirty="0" smtClean="0">
                <a:latin typeface="Arial"/>
                <a:cs typeface="Arial"/>
              </a:rPr>
              <a:t>Reward yourself: enroll today</a:t>
            </a:r>
          </a:p>
          <a:p>
            <a:pPr marL="0" indent="0">
              <a:buNone/>
              <a:defRPr/>
            </a:pPr>
            <a:r>
              <a:rPr lang="en-US" sz="2000" dirty="0" smtClean="0">
                <a:latin typeface="Arial"/>
                <a:cs typeface="Arial"/>
              </a:rPr>
              <a:t>Join the consumer rewards program with exclusive offers and savings on leading aesthetic products from Allergan:</a:t>
            </a:r>
          </a:p>
          <a:p>
            <a:pPr>
              <a:defRPr/>
            </a:pPr>
            <a:r>
              <a:rPr lang="en-US" sz="1800" dirty="0" smtClean="0">
                <a:latin typeface="Arial"/>
                <a:cs typeface="Arial"/>
              </a:rPr>
              <a:t>Earn points with every BOTOX</a:t>
            </a:r>
            <a:r>
              <a:rPr lang="en-US" sz="1800" baseline="30000" dirty="0" smtClean="0">
                <a:latin typeface="Arial"/>
                <a:cs typeface="Arial"/>
              </a:rPr>
              <a:t>®</a:t>
            </a:r>
            <a:r>
              <a:rPr lang="en-US" sz="1800" dirty="0" smtClean="0">
                <a:latin typeface="Arial"/>
                <a:cs typeface="Arial"/>
              </a:rPr>
              <a:t> Cosmetic (</a:t>
            </a:r>
            <a:r>
              <a:rPr lang="en-US" sz="1800" dirty="0" err="1" smtClean="0">
                <a:latin typeface="Arial"/>
                <a:cs typeface="Arial"/>
              </a:rPr>
              <a:t>onabotulinumtoxinA</a:t>
            </a:r>
            <a:r>
              <a:rPr lang="en-US" sz="1800" dirty="0" smtClean="0">
                <a:latin typeface="Arial"/>
                <a:cs typeface="Arial"/>
              </a:rPr>
              <a:t>) treatment that you can redeem for savings on future treatments</a:t>
            </a:r>
          </a:p>
          <a:p>
            <a:pPr lvl="1">
              <a:defRPr/>
            </a:pPr>
            <a:r>
              <a:rPr lang="en-US" sz="1600" dirty="0" smtClean="0">
                <a:latin typeface="Arial"/>
                <a:cs typeface="Arial"/>
              </a:rPr>
              <a:t>You can also earn and redeem points for other qualifying Allergan Aesthetics products</a:t>
            </a:r>
            <a:endParaRPr lang="en-US" sz="1600" dirty="0">
              <a:latin typeface="Arial"/>
              <a:cs typeface="Arial"/>
            </a:endParaRPr>
          </a:p>
        </p:txBody>
      </p:sp>
      <p:sp>
        <p:nvSpPr>
          <p:cNvPr id="7" name="TextBox 6"/>
          <p:cNvSpPr txBox="1"/>
          <p:nvPr/>
        </p:nvSpPr>
        <p:spPr>
          <a:xfrm>
            <a:off x="0" y="6568658"/>
            <a:ext cx="9144000" cy="276999"/>
          </a:xfrm>
          <a:prstGeom prst="rect">
            <a:avLst/>
          </a:prstGeom>
          <a:noFill/>
        </p:spPr>
        <p:txBody>
          <a:bodyPr wrap="square" rtlCol="0">
            <a:spAutoFit/>
          </a:bodyPr>
          <a:lstStyle/>
          <a:p>
            <a:pPr algn="ctr"/>
            <a:r>
              <a:rPr lang="en-US" sz="1200" b="1" spc="40" dirty="0" smtClean="0">
                <a:solidFill>
                  <a:schemeClr val="bg1"/>
                </a:solidFill>
                <a:latin typeface="GillSans" pitchFamily="34" charset="0"/>
                <a:cs typeface="Arial"/>
              </a:rPr>
              <a:t>Please see Approved Uses and Important Safety Information on slides 2-5.</a:t>
            </a:r>
            <a:endParaRPr lang="en-US" sz="1200" b="1" spc="40" dirty="0">
              <a:solidFill>
                <a:schemeClr val="bg1"/>
              </a:solidFill>
              <a:latin typeface="GillSans" pitchFamily="34" charset="0"/>
              <a:cs typeface="Arial"/>
            </a:endParaRPr>
          </a:p>
        </p:txBody>
      </p:sp>
      <p:pic>
        <p:nvPicPr>
          <p:cNvPr id="8" name="Picture 3" descr="\\cogroups101\copy-folder\2013\BOTOX Cosmetic\132701 Pathways to Patient Opportunities PPT\Images\BD_Logo_RBG-02.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rcRect/>
          <a:stretch>
            <a:fillRect/>
          </a:stretch>
        </p:blipFill>
        <p:spPr bwMode="auto">
          <a:xfrm>
            <a:off x="5974265" y="1577010"/>
            <a:ext cx="2700990" cy="349539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204614" y="4852658"/>
            <a:ext cx="4024169" cy="1077362"/>
          </a:xfrm>
          <a:prstGeom prst="rect">
            <a:avLst/>
          </a:prstGeom>
          <a:solidFill>
            <a:srgbClr val="7A2A8A"/>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a:cs typeface="Arial"/>
              </a:rPr>
              <a:t>Join our consumer rewards program and start earning today:</a:t>
            </a:r>
          </a:p>
          <a:p>
            <a:pPr algn="ctr"/>
            <a:r>
              <a:rPr lang="en-US" dirty="0" smtClean="0">
                <a:latin typeface="Arial"/>
                <a:cs typeface="Arial"/>
              </a:rPr>
              <a:t>Visit </a:t>
            </a:r>
            <a:r>
              <a:rPr lang="en-US" b="1" dirty="0" smtClean="0">
                <a:latin typeface="Arial"/>
                <a:cs typeface="Arial"/>
              </a:rPr>
              <a:t>BotoxCosmetic.com</a:t>
            </a:r>
            <a:endParaRPr lang="en-US" b="1" dirty="0">
              <a:latin typeface="Arial"/>
              <a:cs typeface="Aria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4258901" y="368105"/>
            <a:ext cx="4752641" cy="1817186"/>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smtClean="0">
                <a:ln>
                  <a:noFill/>
                </a:ln>
                <a:solidFill>
                  <a:schemeClr val="tx1"/>
                </a:solidFill>
                <a:effectLst/>
                <a:uLnTx/>
                <a:uFillTx/>
                <a:latin typeface="Arial"/>
                <a:ea typeface="+mj-ea"/>
                <a:cs typeface="Arial"/>
              </a:rPr>
              <a:t>Is This Your Year for</a:t>
            </a:r>
            <a:br>
              <a:rPr kumimoji="0" lang="en-US" sz="3000" b="1" i="0" u="none" strike="noStrike" kern="1200" cap="none" spc="0" normalizeH="0" baseline="0" noProof="0" dirty="0" smtClean="0">
                <a:ln>
                  <a:noFill/>
                </a:ln>
                <a:solidFill>
                  <a:schemeClr val="tx1"/>
                </a:solidFill>
                <a:effectLst/>
                <a:uLnTx/>
                <a:uFillTx/>
                <a:latin typeface="Arial"/>
                <a:ea typeface="+mj-ea"/>
                <a:cs typeface="Arial"/>
              </a:rPr>
            </a:br>
            <a:r>
              <a:rPr kumimoji="0" lang="en-US" sz="3000" b="1" i="0" u="none" strike="noStrike" kern="1200" cap="none" spc="0" normalizeH="0" baseline="0" noProof="0" dirty="0" smtClean="0">
                <a:ln>
                  <a:noFill/>
                </a:ln>
                <a:solidFill>
                  <a:schemeClr val="tx1"/>
                </a:solidFill>
                <a:effectLst/>
                <a:uLnTx/>
                <a:uFillTx/>
                <a:latin typeface="Arial"/>
                <a:ea typeface="+mj-ea"/>
                <a:cs typeface="Arial"/>
              </a:rPr>
              <a:t>BOTOX</a:t>
            </a:r>
            <a:r>
              <a:rPr kumimoji="0" lang="en-US" sz="1600" b="0" i="0" u="none" strike="noStrike" kern="1200" cap="none" spc="0" normalizeH="0" baseline="86000" noProof="0" dirty="0" smtClean="0">
                <a:ln>
                  <a:noFill/>
                </a:ln>
                <a:solidFill>
                  <a:schemeClr val="tx1"/>
                </a:solidFill>
                <a:effectLst/>
                <a:uLnTx/>
                <a:uFillTx/>
                <a:latin typeface="Arial"/>
                <a:ea typeface="+mj-ea"/>
                <a:cs typeface="Arial"/>
              </a:rPr>
              <a:t>®</a:t>
            </a:r>
            <a:r>
              <a:rPr kumimoji="0" lang="en-US" sz="3000" b="1" i="0" u="none" strike="noStrike" kern="1200" cap="none" spc="0" normalizeH="0" baseline="0" noProof="0" dirty="0" smtClean="0">
                <a:ln>
                  <a:noFill/>
                </a:ln>
                <a:solidFill>
                  <a:schemeClr val="tx1"/>
                </a:solidFill>
                <a:effectLst/>
                <a:uLnTx/>
                <a:uFillTx/>
                <a:latin typeface="Arial"/>
                <a:ea typeface="+mj-ea"/>
                <a:cs typeface="Arial"/>
              </a:rPr>
              <a:t> Cosmetic</a:t>
            </a:r>
            <a:br>
              <a:rPr kumimoji="0" lang="en-US" sz="3000" b="1" i="0" u="none" strike="noStrike" kern="1200" cap="none" spc="0" normalizeH="0" baseline="0" noProof="0" dirty="0" smtClean="0">
                <a:ln>
                  <a:noFill/>
                </a:ln>
                <a:solidFill>
                  <a:schemeClr val="tx1"/>
                </a:solidFill>
                <a:effectLst/>
                <a:uLnTx/>
                <a:uFillTx/>
                <a:latin typeface="Arial"/>
                <a:ea typeface="+mj-ea"/>
                <a:cs typeface="Arial"/>
              </a:rPr>
            </a:br>
            <a:r>
              <a:rPr kumimoji="0" lang="en-US" sz="3000" b="1" i="0" u="none" strike="noStrike" kern="1200" cap="none" spc="0" normalizeH="0" baseline="0" noProof="0" dirty="0" smtClean="0">
                <a:ln>
                  <a:noFill/>
                </a:ln>
                <a:solidFill>
                  <a:schemeClr val="tx1"/>
                </a:solidFill>
                <a:effectLst/>
                <a:uLnTx/>
                <a:uFillTx/>
                <a:latin typeface="Arial"/>
                <a:ea typeface="+mj-ea"/>
                <a:cs typeface="Arial"/>
              </a:rPr>
              <a:t>(onabotulinumtoxinA)?</a:t>
            </a:r>
            <a:endParaRPr kumimoji="0" lang="en-US" sz="3000" b="1" i="0" u="none" strike="noStrike" kern="1200" cap="none" spc="0" normalizeH="0" baseline="0" noProof="0" dirty="0">
              <a:ln>
                <a:noFill/>
              </a:ln>
              <a:solidFill>
                <a:schemeClr val="tx1"/>
              </a:solidFill>
              <a:effectLst/>
              <a:uLnTx/>
              <a:uFillTx/>
              <a:latin typeface="Arial"/>
              <a:ea typeface="+mj-ea"/>
              <a:cs typeface="Arial"/>
            </a:endParaRPr>
          </a:p>
        </p:txBody>
      </p:sp>
      <p:sp>
        <p:nvSpPr>
          <p:cNvPr id="22" name="Content Placeholder 9"/>
          <p:cNvSpPr txBox="1">
            <a:spLocks/>
          </p:cNvSpPr>
          <p:nvPr/>
        </p:nvSpPr>
        <p:spPr>
          <a:xfrm>
            <a:off x="5454991" y="3047933"/>
            <a:ext cx="3248379" cy="1199444"/>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smtClean="0">
                <a:ln>
                  <a:noFill/>
                </a:ln>
                <a:effectLst/>
                <a:uLnTx/>
                <a:uFillTx/>
                <a:latin typeface="Arial"/>
                <a:ea typeface="+mn-ea"/>
                <a:cs typeface="Arial"/>
              </a:rPr>
              <a:t>Be sure to ask about today’s special offers.</a:t>
            </a:r>
            <a:endParaRPr kumimoji="0" lang="en-US" sz="2000" b="1" i="0" u="none" strike="noStrike" kern="1200" cap="none" spc="0" normalizeH="0" baseline="0" noProof="0" dirty="0">
              <a:ln>
                <a:noFill/>
              </a:ln>
              <a:effectLst/>
              <a:uLnTx/>
              <a:uFillTx/>
              <a:latin typeface="Arial"/>
              <a:ea typeface="+mn-ea"/>
              <a:cs typeface="Arial"/>
            </a:endParaRPr>
          </a:p>
        </p:txBody>
      </p:sp>
      <p:sp>
        <p:nvSpPr>
          <p:cNvPr id="23" name="Content Placeholder 9"/>
          <p:cNvSpPr txBox="1">
            <a:spLocks/>
          </p:cNvSpPr>
          <p:nvPr/>
        </p:nvSpPr>
        <p:spPr>
          <a:xfrm>
            <a:off x="5146818" y="2185291"/>
            <a:ext cx="3864724" cy="119944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defRPr/>
            </a:pPr>
            <a:r>
              <a:rPr lang="en-US" sz="2400" b="1" dirty="0" smtClean="0">
                <a:latin typeface="Arial"/>
                <a:cs typeface="Arial"/>
              </a:rPr>
              <a:t>Ask your aesthetic provider today.</a:t>
            </a:r>
            <a:endParaRPr lang="en-US" sz="2400" b="1" dirty="0">
              <a:latin typeface="Arial"/>
              <a:cs typeface="Arial"/>
            </a:endParaRPr>
          </a:p>
        </p:txBody>
      </p:sp>
      <p:sp>
        <p:nvSpPr>
          <p:cNvPr id="6" name="TextBox 5"/>
          <p:cNvSpPr txBox="1"/>
          <p:nvPr/>
        </p:nvSpPr>
        <p:spPr>
          <a:xfrm>
            <a:off x="0" y="6568658"/>
            <a:ext cx="9144000" cy="276999"/>
          </a:xfrm>
          <a:prstGeom prst="rect">
            <a:avLst/>
          </a:prstGeom>
          <a:noFill/>
        </p:spPr>
        <p:txBody>
          <a:bodyPr wrap="square" rtlCol="0">
            <a:spAutoFit/>
          </a:bodyPr>
          <a:lstStyle/>
          <a:p>
            <a:pPr algn="ctr"/>
            <a:r>
              <a:rPr lang="en-US" sz="1200" b="1" spc="40" dirty="0" smtClean="0">
                <a:solidFill>
                  <a:schemeClr val="bg1"/>
                </a:solidFill>
                <a:latin typeface="GillSans" pitchFamily="34" charset="0"/>
                <a:cs typeface="Arial"/>
              </a:rPr>
              <a:t>Please see Approved Uses and Important Safety Information on slides 2-5.</a:t>
            </a:r>
            <a:endParaRPr lang="en-US" sz="1200" b="1" spc="40" dirty="0">
              <a:solidFill>
                <a:schemeClr val="bg1"/>
              </a:solidFill>
              <a:latin typeface="GillSans" pitchFamily="34" charset="0"/>
              <a:cs typeface="Arial"/>
            </a:endParaRPr>
          </a:p>
        </p:txBody>
      </p:sp>
      <p:sp>
        <p:nvSpPr>
          <p:cNvPr id="10" name="TextBox 9"/>
          <p:cNvSpPr txBox="1"/>
          <p:nvPr/>
        </p:nvSpPr>
        <p:spPr>
          <a:xfrm>
            <a:off x="5596390" y="5301428"/>
            <a:ext cx="3547610" cy="461665"/>
          </a:xfrm>
          <a:prstGeom prst="rect">
            <a:avLst/>
          </a:prstGeom>
          <a:noFill/>
        </p:spPr>
        <p:txBody>
          <a:bodyPr wrap="square" rtlCol="0">
            <a:spAutoFit/>
          </a:bodyPr>
          <a:lstStyle/>
          <a:p>
            <a:r>
              <a:rPr lang="en-US" sz="1200" i="1" spc="40" dirty="0" smtClean="0">
                <a:latin typeface="Arial" pitchFamily="34" charset="0"/>
                <a:cs typeface="Arial" pitchFamily="34" charset="0"/>
              </a:rPr>
              <a:t>Melissa was treated in her frown lines and crow’s feet areas. </a:t>
            </a:r>
            <a:r>
              <a:rPr lang="en-US" sz="1200" b="1" i="1" spc="40" dirty="0" smtClean="0">
                <a:latin typeface="Arial" pitchFamily="34" charset="0"/>
                <a:cs typeface="Arial" pitchFamily="34" charset="0"/>
              </a:rPr>
              <a:t>Results may vary.</a:t>
            </a:r>
            <a:endParaRPr lang="en-US" sz="1200" b="1" i="1" spc="4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34" y="534674"/>
            <a:ext cx="8578676" cy="1143000"/>
          </a:xfrm>
        </p:spPr>
        <p:txBody>
          <a:bodyPr>
            <a:normAutofit/>
          </a:bodyPr>
          <a:lstStyle/>
          <a:p>
            <a:r>
              <a:rPr lang="en-US" sz="3400" b="1" dirty="0" smtClean="0">
                <a:latin typeface="Arial"/>
                <a:cs typeface="Arial"/>
              </a:rPr>
              <a:t>Bibliography</a:t>
            </a:r>
            <a:endParaRPr lang="en-US" sz="3400" b="1" dirty="0">
              <a:latin typeface="Arial"/>
              <a:cs typeface="Arial"/>
            </a:endParaRPr>
          </a:p>
        </p:txBody>
      </p:sp>
      <p:sp>
        <p:nvSpPr>
          <p:cNvPr id="3" name="Content Placeholder 2"/>
          <p:cNvSpPr>
            <a:spLocks noGrp="1"/>
          </p:cNvSpPr>
          <p:nvPr>
            <p:ph idx="1"/>
          </p:nvPr>
        </p:nvSpPr>
        <p:spPr>
          <a:xfrm>
            <a:off x="463827" y="1728847"/>
            <a:ext cx="8229600" cy="2980331"/>
          </a:xfrm>
        </p:spPr>
        <p:txBody>
          <a:bodyPr>
            <a:noAutofit/>
          </a:bodyPr>
          <a:lstStyle/>
          <a:p>
            <a:pPr marL="0" indent="0">
              <a:spcBef>
                <a:spcPts val="800"/>
              </a:spcBef>
              <a:buNone/>
            </a:pPr>
            <a:r>
              <a:rPr lang="en-US" sz="1200" dirty="0" smtClean="0">
                <a:latin typeface="Arial" pitchFamily="34" charset="0"/>
                <a:cs typeface="Arial" pitchFamily="34" charset="0"/>
              </a:rPr>
              <a:t>BOTOX</a:t>
            </a:r>
            <a:r>
              <a:rPr lang="en-US" sz="900" baseline="44000" dirty="0" smtClean="0">
                <a:solidFill>
                  <a:prstClr val="black"/>
                </a:solidFill>
                <a:latin typeface="Arial" pitchFamily="34" charset="0"/>
                <a:cs typeface="Arial" pitchFamily="34" charset="0"/>
              </a:rPr>
              <a:t>®</a:t>
            </a:r>
            <a:r>
              <a:rPr lang="en-US" sz="1200" dirty="0" smtClean="0">
                <a:latin typeface="Arial" pitchFamily="34" charset="0"/>
                <a:cs typeface="Arial" pitchFamily="34" charset="0"/>
              </a:rPr>
              <a:t> Cosmetic Prescribing Information, September 2013.</a:t>
            </a:r>
          </a:p>
          <a:p>
            <a:pPr marL="0" indent="0">
              <a:spcBef>
                <a:spcPts val="800"/>
              </a:spcBef>
              <a:buNone/>
            </a:pPr>
            <a:r>
              <a:rPr lang="en-US" sz="1200" dirty="0" smtClean="0">
                <a:latin typeface="Arial" pitchFamily="34" charset="0"/>
                <a:cs typeface="Arial" pitchFamily="34" charset="0"/>
              </a:rPr>
              <a:t>Data on file, Allergan, Inc., March 25, 2009.</a:t>
            </a:r>
          </a:p>
          <a:p>
            <a:pPr marL="0" indent="0">
              <a:spcBef>
                <a:spcPts val="800"/>
              </a:spcBef>
              <a:buNone/>
            </a:pPr>
            <a:r>
              <a:rPr lang="en-US" sz="1200" dirty="0"/>
              <a:t>Data on file, Allergan, Inc., </a:t>
            </a:r>
            <a:r>
              <a:rPr lang="en-US" sz="1200" dirty="0" smtClean="0"/>
              <a:t>September 2013.</a:t>
            </a:r>
          </a:p>
          <a:p>
            <a:pPr marL="0" indent="0">
              <a:spcBef>
                <a:spcPts val="800"/>
              </a:spcBef>
              <a:buNone/>
            </a:pPr>
            <a:r>
              <a:rPr lang="en-US" sz="1200" dirty="0"/>
              <a:t>Data on file, Allergan, Inc., </a:t>
            </a:r>
            <a:r>
              <a:rPr lang="en-US" sz="1200" dirty="0" smtClean="0"/>
              <a:t>December 30, 2013.</a:t>
            </a:r>
            <a:endParaRPr lang="en-US" sz="1200" dirty="0"/>
          </a:p>
          <a:p>
            <a:pPr marL="0" indent="0">
              <a:spcBef>
                <a:spcPts val="800"/>
              </a:spcBef>
              <a:buNone/>
            </a:pPr>
            <a:r>
              <a:rPr lang="en-US" sz="1200" dirty="0" smtClean="0">
                <a:latin typeface="Arial" pitchFamily="34" charset="0"/>
                <a:cs typeface="Arial" pitchFamily="34" charset="0"/>
              </a:rPr>
              <a:t>Facial Injectables Consumer User Survey; May 2013.</a:t>
            </a:r>
          </a:p>
          <a:p>
            <a:pPr marL="0" indent="0">
              <a:spcBef>
                <a:spcPts val="800"/>
              </a:spcBef>
              <a:buNone/>
            </a:pPr>
            <a:r>
              <a:rPr lang="en-US" sz="1200" dirty="0" smtClean="0">
                <a:solidFill>
                  <a:prstClr val="black"/>
                </a:solidFill>
                <a:latin typeface="Arial" pitchFamily="34" charset="0"/>
                <a:cs typeface="Arial" pitchFamily="34" charset="0"/>
              </a:rPr>
              <a:t>Roger SD, Mikhail A. Biosimilars: opportunity or cause for concern? </a:t>
            </a:r>
            <a:r>
              <a:rPr lang="en-US" sz="1200" i="1" dirty="0" smtClean="0">
                <a:solidFill>
                  <a:prstClr val="black"/>
                </a:solidFill>
                <a:latin typeface="Arial" pitchFamily="34" charset="0"/>
                <a:cs typeface="Arial" pitchFamily="34" charset="0"/>
              </a:rPr>
              <a:t>J Pharm </a:t>
            </a:r>
            <a:r>
              <a:rPr lang="en-US" sz="1200" i="1" dirty="0" err="1" smtClean="0">
                <a:solidFill>
                  <a:prstClr val="black"/>
                </a:solidFill>
                <a:latin typeface="Arial" pitchFamily="34" charset="0"/>
                <a:cs typeface="Arial" pitchFamily="34" charset="0"/>
              </a:rPr>
              <a:t>Pharm</a:t>
            </a:r>
            <a:r>
              <a:rPr lang="en-US" sz="1200" i="1" dirty="0" smtClean="0">
                <a:solidFill>
                  <a:prstClr val="black"/>
                </a:solidFill>
                <a:latin typeface="Arial" pitchFamily="34" charset="0"/>
                <a:cs typeface="Arial" pitchFamily="34" charset="0"/>
              </a:rPr>
              <a:t> Sci. </a:t>
            </a:r>
            <a:r>
              <a:rPr lang="en-US" sz="1200" dirty="0" smtClean="0">
                <a:solidFill>
                  <a:prstClr val="black"/>
                </a:solidFill>
                <a:latin typeface="Arial" pitchFamily="34" charset="0"/>
                <a:cs typeface="Arial" pitchFamily="34" charset="0"/>
              </a:rPr>
              <a:t>2007;10(3):405-410.</a:t>
            </a:r>
            <a:endParaRPr lang="en-US" sz="1200" dirty="0">
              <a:latin typeface="Arial" pitchFamily="34" charset="0"/>
              <a:cs typeface="Arial" pitchFamily="34" charset="0"/>
            </a:endParaRPr>
          </a:p>
          <a:p>
            <a:pPr marL="0" indent="0">
              <a:spcBef>
                <a:spcPts val="800"/>
              </a:spcBef>
              <a:buNone/>
            </a:pPr>
            <a:r>
              <a:rPr lang="en-US" sz="1200" dirty="0" smtClean="0">
                <a:solidFill>
                  <a:prstClr val="black"/>
                </a:solidFill>
                <a:latin typeface="Arial" pitchFamily="34" charset="0"/>
                <a:cs typeface="Arial" pitchFamily="34" charset="0"/>
              </a:rPr>
              <a:t>US Food and Drug Administration. Frequently asked questions about therapeutic biological products. US Food and Drug Administration website. http://www.fda.gov/Drugs/DevelopmentApprovalProcess</a:t>
            </a:r>
            <a:br>
              <a:rPr lang="en-US" sz="1200" dirty="0" smtClean="0">
                <a:solidFill>
                  <a:prstClr val="black"/>
                </a:solidFill>
                <a:latin typeface="Arial" pitchFamily="34" charset="0"/>
                <a:cs typeface="Arial" pitchFamily="34" charset="0"/>
              </a:rPr>
            </a:br>
            <a:r>
              <a:rPr lang="en-US" sz="1200" dirty="0" smtClean="0">
                <a:solidFill>
                  <a:prstClr val="black"/>
                </a:solidFill>
                <a:latin typeface="Arial" pitchFamily="34" charset="0"/>
                <a:cs typeface="Arial" pitchFamily="34" charset="0"/>
              </a:rPr>
              <a:t>/HowDrugsareDevelopedandApproved/ApprovalApplications/TherapeuticBiologicApplications/ucm113522.htm. </a:t>
            </a:r>
            <a:br>
              <a:rPr lang="en-US" sz="1200" dirty="0" smtClean="0">
                <a:solidFill>
                  <a:prstClr val="black"/>
                </a:solidFill>
                <a:latin typeface="Arial" pitchFamily="34" charset="0"/>
                <a:cs typeface="Arial" pitchFamily="34" charset="0"/>
              </a:rPr>
            </a:br>
            <a:r>
              <a:rPr lang="en-US" sz="1200" dirty="0" smtClean="0">
                <a:solidFill>
                  <a:prstClr val="black"/>
                </a:solidFill>
                <a:latin typeface="Arial" pitchFamily="34" charset="0"/>
                <a:cs typeface="Arial" pitchFamily="34" charset="0"/>
              </a:rPr>
              <a:t>Updated December 24, 2009. Accessed </a:t>
            </a:r>
            <a:r>
              <a:rPr lang="en-US" sz="1200" dirty="0" smtClean="0">
                <a:solidFill>
                  <a:prstClr val="black"/>
                </a:solidFill>
              </a:rPr>
              <a:t>April 25</a:t>
            </a:r>
            <a:r>
              <a:rPr lang="en-US" sz="1200" dirty="0" smtClean="0">
                <a:solidFill>
                  <a:prstClr val="black"/>
                </a:solidFill>
                <a:latin typeface="Arial" pitchFamily="34" charset="0"/>
                <a:cs typeface="Arial" pitchFamily="34" charset="0"/>
              </a:rPr>
              <a:t>, </a:t>
            </a:r>
            <a:r>
              <a:rPr lang="en-US" sz="1200" dirty="0" smtClean="0">
                <a:solidFill>
                  <a:prstClr val="black"/>
                </a:solidFill>
              </a:rPr>
              <a:t>2014.</a:t>
            </a:r>
            <a:r>
              <a:rPr lang="en-US" sz="1200" dirty="0" smtClean="0">
                <a:solidFill>
                  <a:prstClr val="black"/>
                </a:solidFill>
                <a:latin typeface="Arial" pitchFamily="34" charset="0"/>
                <a:cs typeface="Arial" pitchFamily="34" charset="0"/>
              </a:rPr>
              <a:t> </a:t>
            </a:r>
            <a:r>
              <a:rPr lang="en-US" sz="1200" b="1" dirty="0" smtClean="0">
                <a:solidFill>
                  <a:prstClr val="black"/>
                </a:solidFill>
                <a:latin typeface="Arial" pitchFamily="34" charset="0"/>
                <a:cs typeface="Arial" pitchFamily="34" charset="0"/>
              </a:rPr>
              <a:t> </a:t>
            </a:r>
          </a:p>
        </p:txBody>
      </p:sp>
      <p:sp>
        <p:nvSpPr>
          <p:cNvPr id="6" name="TextBox 5"/>
          <p:cNvSpPr txBox="1"/>
          <p:nvPr/>
        </p:nvSpPr>
        <p:spPr>
          <a:xfrm>
            <a:off x="2219864" y="5333696"/>
            <a:ext cx="6858000" cy="707886"/>
          </a:xfrm>
          <a:prstGeom prst="rect">
            <a:avLst/>
          </a:prstGeom>
          <a:noFill/>
        </p:spPr>
        <p:txBody>
          <a:bodyPr wrap="square" rtlCol="0">
            <a:spAutoFit/>
          </a:bodyPr>
          <a:lstStyle/>
          <a:p>
            <a:r>
              <a:rPr lang="en-US" sz="1000" dirty="0" smtClean="0">
                <a:latin typeface="Arial"/>
                <a:cs typeface="Arial"/>
              </a:rPr>
              <a:t>©2014 Allergan, Inc., Irvine, CA 92612   </a:t>
            </a:r>
            <a:r>
              <a:rPr lang="en-US" sz="1000" baseline="30000" dirty="0" smtClean="0">
                <a:latin typeface="Arial"/>
                <a:cs typeface="Arial"/>
              </a:rPr>
              <a:t>® </a:t>
            </a:r>
            <a:r>
              <a:rPr lang="en-US" sz="1000" i="1" dirty="0" smtClean="0">
                <a:latin typeface="Arial"/>
                <a:cs typeface="Arial"/>
              </a:rPr>
              <a:t> </a:t>
            </a:r>
            <a:r>
              <a:rPr lang="en-US" sz="1000" dirty="0" smtClean="0">
                <a:latin typeface="Arial"/>
                <a:cs typeface="Arial"/>
              </a:rPr>
              <a:t>and</a:t>
            </a:r>
            <a:r>
              <a:rPr lang="en-US" sz="1000" i="1" dirty="0" smtClean="0">
                <a:latin typeface="Arial"/>
                <a:cs typeface="Arial"/>
              </a:rPr>
              <a:t> </a:t>
            </a:r>
            <a:r>
              <a:rPr lang="en-US" sz="1000" dirty="0" smtClean="0">
                <a:latin typeface="Arial"/>
                <a:cs typeface="Arial"/>
              </a:rPr>
              <a:t>™ marks owned by Allergan, Inc. </a:t>
            </a:r>
            <a:br>
              <a:rPr lang="en-US" sz="1000" dirty="0" smtClean="0">
                <a:latin typeface="Arial"/>
                <a:cs typeface="Arial"/>
              </a:rPr>
            </a:br>
            <a:r>
              <a:rPr lang="en-US" sz="1000" i="1" dirty="0" err="1" smtClean="0">
                <a:latin typeface="Arial"/>
                <a:cs typeface="Arial"/>
              </a:rPr>
              <a:t>Dysport</a:t>
            </a:r>
            <a:r>
              <a:rPr lang="en-US" sz="1000" i="1" dirty="0" smtClean="0">
                <a:latin typeface="Arial"/>
                <a:cs typeface="Arial"/>
              </a:rPr>
              <a:t> </a:t>
            </a:r>
            <a:r>
              <a:rPr lang="en-US" sz="1000" dirty="0" smtClean="0">
                <a:latin typeface="Arial"/>
                <a:cs typeface="Arial"/>
              </a:rPr>
              <a:t>is a registered trademark of Ipsen </a:t>
            </a:r>
            <a:r>
              <a:rPr lang="en-US" sz="1000" dirty="0" err="1" smtClean="0">
                <a:latin typeface="Arial"/>
                <a:cs typeface="Arial"/>
              </a:rPr>
              <a:t>Biopharm</a:t>
            </a:r>
            <a:r>
              <a:rPr lang="en-US" sz="1000" dirty="0" smtClean="0">
                <a:latin typeface="Arial"/>
                <a:cs typeface="Arial"/>
              </a:rPr>
              <a:t> Limited.  </a:t>
            </a:r>
            <a:r>
              <a:rPr lang="en-US" sz="1000" i="1" dirty="0" err="1" smtClean="0">
                <a:latin typeface="Arial"/>
                <a:cs typeface="Arial"/>
              </a:rPr>
              <a:t>Myobloc</a:t>
            </a:r>
            <a:r>
              <a:rPr lang="en-US" sz="1000" dirty="0" smtClean="0">
                <a:latin typeface="Arial"/>
                <a:cs typeface="Arial"/>
              </a:rPr>
              <a:t> is a registered trademark of Solstice Neurosciences, Inc.  </a:t>
            </a:r>
            <a:r>
              <a:rPr lang="en-US" sz="1000" i="1" dirty="0" err="1" smtClean="0">
                <a:latin typeface="Arial"/>
                <a:cs typeface="Arial"/>
              </a:rPr>
              <a:t>Xeomin</a:t>
            </a:r>
            <a:r>
              <a:rPr lang="en-US" sz="1000" i="1" dirty="0" smtClean="0">
                <a:latin typeface="Arial"/>
                <a:cs typeface="Arial"/>
              </a:rPr>
              <a:t> </a:t>
            </a:r>
            <a:r>
              <a:rPr lang="en-US" sz="1000" dirty="0" smtClean="0">
                <a:latin typeface="Arial"/>
                <a:cs typeface="Arial"/>
              </a:rPr>
              <a:t>is a registered trademark of Merz Pharma GmbH &amp; Co.</a:t>
            </a:r>
            <a:r>
              <a:rPr lang="en-US" sz="1000" i="1" dirty="0" smtClean="0">
                <a:latin typeface="Arial"/>
                <a:cs typeface="Arial"/>
              </a:rPr>
              <a:t> </a:t>
            </a:r>
            <a:r>
              <a:rPr lang="en-US" sz="1000" dirty="0" smtClean="0">
                <a:latin typeface="Arial"/>
                <a:cs typeface="Arial"/>
              </a:rPr>
              <a:t>KGaA. </a:t>
            </a:r>
            <a:br>
              <a:rPr lang="en-US" sz="1000" dirty="0" smtClean="0">
                <a:latin typeface="Arial"/>
                <a:cs typeface="Arial"/>
              </a:rPr>
            </a:br>
            <a:r>
              <a:rPr lang="en-US" sz="1000" dirty="0" smtClean="0">
                <a:latin typeface="Arial"/>
                <a:cs typeface="Arial"/>
              </a:rPr>
              <a:t>www.botoxcosmetic.com   1-800-BOTOXMD    APC54PS14    141808</a:t>
            </a:r>
            <a:endParaRPr lang="en-US" sz="1000" dirty="0">
              <a:latin typeface="Arial"/>
              <a:cs typeface="Arial"/>
            </a:endParaRPr>
          </a:p>
        </p:txBody>
      </p:sp>
      <p:pic>
        <p:nvPicPr>
          <p:cNvPr id="11" name="Picture 2" descr="\\Cogroups101\groups\BOTOX COSMETIC\LOGOS &amp; PRODUCT SHOTS\Hi Res\Allergan\AG Sci-Rej 1c blk log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3465" y="5359577"/>
            <a:ext cx="1560513" cy="411163"/>
          </a:xfrm>
          <a:prstGeom prst="rect">
            <a:avLst/>
          </a:prstGeom>
          <a:noFill/>
          <a:ln w="9525">
            <a:noFill/>
            <a:miter lim="800000"/>
            <a:headEnd/>
            <a:tailEnd/>
          </a:ln>
        </p:spPr>
      </p:pic>
    </p:spTree>
    <p:custDataLst>
      <p:tags r:id="rId1"/>
    </p:custData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41453" y="849356"/>
            <a:ext cx="7217769" cy="77568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solidFill>
                  <a:srgbClr val="7030A0"/>
                </a:solidFill>
                <a:latin typeface="Arial" pitchFamily="34" charset="0"/>
                <a:cs typeface="Arial" pitchFamily="34" charset="0"/>
              </a:rPr>
              <a:t>BOTOX</a:t>
            </a:r>
            <a:r>
              <a:rPr lang="en-US" sz="2400" b="1" baseline="30000" dirty="0" smtClean="0">
                <a:solidFill>
                  <a:srgbClr val="7030A0"/>
                </a:solidFill>
                <a:latin typeface="Arial" pitchFamily="34" charset="0"/>
                <a:cs typeface="Arial" pitchFamily="34" charset="0"/>
              </a:rPr>
              <a:t>®</a:t>
            </a:r>
            <a:r>
              <a:rPr lang="en-US" sz="2400" b="1" dirty="0" smtClean="0">
                <a:solidFill>
                  <a:srgbClr val="7030A0"/>
                </a:solidFill>
                <a:latin typeface="Arial" pitchFamily="34" charset="0"/>
                <a:cs typeface="Arial" pitchFamily="34" charset="0"/>
              </a:rPr>
              <a:t> </a:t>
            </a:r>
            <a:r>
              <a:rPr lang="en-US" sz="2400" b="1" dirty="0">
                <a:solidFill>
                  <a:srgbClr val="7030A0"/>
                </a:solidFill>
                <a:latin typeface="Arial" pitchFamily="34" charset="0"/>
                <a:cs typeface="Arial" pitchFamily="34" charset="0"/>
              </a:rPr>
              <a:t>Cosmetic (onabotulinumtoxinA) Important </a:t>
            </a:r>
            <a:r>
              <a:rPr lang="en-US" sz="2400" b="1" dirty="0" smtClean="0">
                <a:solidFill>
                  <a:srgbClr val="7030A0"/>
                </a:solidFill>
                <a:latin typeface="Arial" pitchFamily="34" charset="0"/>
                <a:cs typeface="Arial" pitchFamily="34" charset="0"/>
              </a:rPr>
              <a:t>Information</a:t>
            </a:r>
            <a:endParaRPr lang="en-US" sz="2400" b="1" dirty="0">
              <a:solidFill>
                <a:srgbClr val="7030A0"/>
              </a:solidFill>
              <a:latin typeface="Arial" pitchFamily="34" charset="0"/>
              <a:cs typeface="Arial" pitchFamily="34" charset="0"/>
            </a:endParaRPr>
          </a:p>
        </p:txBody>
      </p:sp>
      <p:sp>
        <p:nvSpPr>
          <p:cNvPr id="5" name="Content Placeholder 2"/>
          <p:cNvSpPr txBox="1">
            <a:spLocks/>
          </p:cNvSpPr>
          <p:nvPr/>
        </p:nvSpPr>
        <p:spPr>
          <a:xfrm>
            <a:off x="450506" y="1737671"/>
            <a:ext cx="7788148" cy="162116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400" b="1" dirty="0" smtClean="0">
                <a:solidFill>
                  <a:srgbClr val="7030A0"/>
                </a:solidFill>
                <a:latin typeface="Arial" pitchFamily="34" charset="0"/>
                <a:cs typeface="Arial" pitchFamily="34" charset="0"/>
              </a:rPr>
              <a:t>Approved </a:t>
            </a:r>
            <a:r>
              <a:rPr lang="en-US" sz="1400" b="1" dirty="0">
                <a:solidFill>
                  <a:srgbClr val="7030A0"/>
                </a:solidFill>
                <a:latin typeface="Arial" pitchFamily="34" charset="0"/>
                <a:cs typeface="Arial" pitchFamily="34" charset="0"/>
              </a:rPr>
              <a:t>Uses</a:t>
            </a:r>
            <a:endParaRPr lang="en-US" sz="1400" dirty="0">
              <a:solidFill>
                <a:srgbClr val="7030A0"/>
              </a:solidFill>
              <a:latin typeface="Arial" pitchFamily="34" charset="0"/>
              <a:cs typeface="Arial" pitchFamily="34" charset="0"/>
            </a:endParaRPr>
          </a:p>
          <a:p>
            <a:pPr marL="0" indent="0">
              <a:spcBef>
                <a:spcPts val="0"/>
              </a:spcBef>
              <a:buNone/>
            </a:pPr>
            <a:r>
              <a:rPr lang="en-US" sz="1400" dirty="0">
                <a:latin typeface="Arial" pitchFamily="34" charset="0"/>
                <a:cs typeface="Arial" pitchFamily="34" charset="0"/>
              </a:rPr>
              <a:t>BOTOX</a:t>
            </a:r>
            <a:r>
              <a:rPr lang="en-US" sz="1400" baseline="30000" dirty="0">
                <a:latin typeface="Arial" pitchFamily="34" charset="0"/>
                <a:cs typeface="Arial" pitchFamily="34" charset="0"/>
              </a:rPr>
              <a:t>®</a:t>
            </a:r>
            <a:r>
              <a:rPr lang="en-US" sz="1400" dirty="0">
                <a:latin typeface="Arial" pitchFamily="34" charset="0"/>
                <a:cs typeface="Arial" pitchFamily="34" charset="0"/>
              </a:rPr>
              <a:t> Cosmetic</a:t>
            </a:r>
            <a:r>
              <a:rPr lang="en-US" sz="1400" b="1" dirty="0">
                <a:latin typeface="Arial" pitchFamily="34" charset="0"/>
                <a:cs typeface="Arial" pitchFamily="34" charset="0"/>
              </a:rPr>
              <a:t> </a:t>
            </a:r>
            <a:r>
              <a:rPr lang="en-US" sz="1400" dirty="0">
                <a:latin typeface="Arial" pitchFamily="34" charset="0"/>
                <a:cs typeface="Arial" pitchFamily="34" charset="0"/>
              </a:rPr>
              <a:t>is a prescription medicine that is injected into muscles and used to improve the look of moderate to severe frown lines between the eyebrows (</a:t>
            </a:r>
            <a:r>
              <a:rPr lang="en-US" sz="1400" dirty="0" err="1">
                <a:latin typeface="Arial" pitchFamily="34" charset="0"/>
                <a:cs typeface="Arial" pitchFamily="34" charset="0"/>
              </a:rPr>
              <a:t>glabellar</a:t>
            </a:r>
            <a:r>
              <a:rPr lang="en-US" sz="1400" dirty="0">
                <a:latin typeface="Arial" pitchFamily="34" charset="0"/>
                <a:cs typeface="Arial" pitchFamily="34" charset="0"/>
              </a:rPr>
              <a:t> lines) in adults for a short period of time (temporary).</a:t>
            </a:r>
          </a:p>
          <a:p>
            <a:pPr marL="0" indent="0">
              <a:spcBef>
                <a:spcPts val="0"/>
              </a:spcBef>
              <a:buNone/>
            </a:pPr>
            <a:r>
              <a:rPr lang="en-US" sz="1400" dirty="0">
                <a:latin typeface="Arial" pitchFamily="34" charset="0"/>
                <a:cs typeface="Arial" pitchFamily="34" charset="0"/>
              </a:rPr>
              <a:t> </a:t>
            </a:r>
          </a:p>
          <a:p>
            <a:pPr marL="0" indent="0">
              <a:spcBef>
                <a:spcPts val="0"/>
              </a:spcBef>
              <a:buNone/>
            </a:pPr>
            <a:r>
              <a:rPr lang="en-US" sz="1400" dirty="0">
                <a:latin typeface="Arial" pitchFamily="34" charset="0"/>
                <a:cs typeface="Arial" pitchFamily="34" charset="0"/>
              </a:rPr>
              <a:t>BOTOX</a:t>
            </a:r>
            <a:r>
              <a:rPr lang="en-US" sz="1400" baseline="30000" dirty="0">
                <a:latin typeface="Arial" pitchFamily="34" charset="0"/>
                <a:cs typeface="Arial" pitchFamily="34" charset="0"/>
              </a:rPr>
              <a:t>®</a:t>
            </a:r>
            <a:r>
              <a:rPr lang="en-US" sz="1400" dirty="0">
                <a:latin typeface="Arial" pitchFamily="34" charset="0"/>
                <a:cs typeface="Arial" pitchFamily="34" charset="0"/>
              </a:rPr>
              <a:t> Cosmetic is a prescription medicine that is injected into the area around the side of the eyes to improve the look of moderate to severe crow’s feet lines in adults for a short period of time (temporary).</a:t>
            </a:r>
          </a:p>
          <a:p>
            <a:pPr marL="0" indent="0">
              <a:spcBef>
                <a:spcPts val="0"/>
              </a:spcBef>
              <a:buNone/>
            </a:pPr>
            <a:r>
              <a:rPr lang="en-US" sz="1400" b="1" dirty="0">
                <a:latin typeface="Arial" pitchFamily="34" charset="0"/>
                <a:cs typeface="Arial" pitchFamily="34" charset="0"/>
              </a:rPr>
              <a:t> </a:t>
            </a:r>
            <a:endParaRPr lang="en-US" sz="14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41453" y="849350"/>
            <a:ext cx="7217769" cy="77568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solidFill>
                  <a:srgbClr val="7030A0"/>
                </a:solidFill>
                <a:latin typeface="Arial" pitchFamily="34" charset="0"/>
                <a:cs typeface="Arial" pitchFamily="34" charset="0"/>
              </a:rPr>
              <a:t>BOTOX</a:t>
            </a:r>
            <a:r>
              <a:rPr lang="en-US" sz="2400" b="1" baseline="30000" dirty="0" smtClean="0">
                <a:solidFill>
                  <a:srgbClr val="7030A0"/>
                </a:solidFill>
                <a:latin typeface="Arial" pitchFamily="34" charset="0"/>
                <a:cs typeface="Arial" pitchFamily="34" charset="0"/>
              </a:rPr>
              <a:t>®</a:t>
            </a:r>
            <a:r>
              <a:rPr lang="en-US" sz="2400" b="1" dirty="0" smtClean="0">
                <a:solidFill>
                  <a:srgbClr val="7030A0"/>
                </a:solidFill>
                <a:latin typeface="Arial" pitchFamily="34" charset="0"/>
                <a:cs typeface="Arial" pitchFamily="34" charset="0"/>
              </a:rPr>
              <a:t> </a:t>
            </a:r>
            <a:r>
              <a:rPr lang="en-US" sz="2400" b="1" dirty="0">
                <a:solidFill>
                  <a:srgbClr val="7030A0"/>
                </a:solidFill>
                <a:latin typeface="Arial" pitchFamily="34" charset="0"/>
                <a:cs typeface="Arial" pitchFamily="34" charset="0"/>
              </a:rPr>
              <a:t>Cosmetic (onabotulinumtoxinA) </a:t>
            </a:r>
            <a:r>
              <a:rPr lang="en-US" sz="2400" b="1" dirty="0" smtClean="0">
                <a:solidFill>
                  <a:srgbClr val="7030A0"/>
                </a:solidFill>
                <a:latin typeface="Arial" pitchFamily="34" charset="0"/>
                <a:cs typeface="Arial" pitchFamily="34" charset="0"/>
              </a:rPr>
              <a:t>IMPORTANT SAFETY INFORMATION</a:t>
            </a:r>
            <a:endParaRPr lang="en-US" sz="2400" b="1" dirty="0">
              <a:solidFill>
                <a:srgbClr val="7030A0"/>
              </a:solidFill>
              <a:latin typeface="Arial" pitchFamily="34" charset="0"/>
              <a:cs typeface="Arial" pitchFamily="34" charset="0"/>
            </a:endParaRPr>
          </a:p>
        </p:txBody>
      </p:sp>
      <p:sp>
        <p:nvSpPr>
          <p:cNvPr id="5" name="Content Placeholder 2"/>
          <p:cNvSpPr txBox="1">
            <a:spLocks/>
          </p:cNvSpPr>
          <p:nvPr/>
        </p:nvSpPr>
        <p:spPr>
          <a:xfrm>
            <a:off x="458977" y="1731912"/>
            <a:ext cx="8140698" cy="481703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1400" b="1" dirty="0" smtClean="0">
                <a:latin typeface="Arial" pitchFamily="34" charset="0"/>
                <a:cs typeface="Arial" pitchFamily="34" charset="0"/>
              </a:rPr>
              <a:t>BOTOX</a:t>
            </a:r>
            <a:r>
              <a:rPr lang="en-US" sz="1400" baseline="30000" dirty="0">
                <a:latin typeface="Arial" pitchFamily="34" charset="0"/>
                <a:cs typeface="Arial" pitchFamily="34" charset="0"/>
              </a:rPr>
              <a:t>®</a:t>
            </a:r>
            <a:r>
              <a:rPr lang="en-US" sz="1400" b="1" dirty="0">
                <a:latin typeface="Arial" pitchFamily="34" charset="0"/>
                <a:cs typeface="Arial" pitchFamily="34" charset="0"/>
              </a:rPr>
              <a:t> Cosmetic may cause serious side effects that can be life threatening. Call your doctor or get medical help right away if you have any of these problems any time (hours to weeks) after injection of BOTOX</a:t>
            </a:r>
            <a:r>
              <a:rPr lang="en-US" sz="1400" baseline="30000" dirty="0">
                <a:latin typeface="Arial" pitchFamily="34" charset="0"/>
                <a:cs typeface="Arial" pitchFamily="34" charset="0"/>
              </a:rPr>
              <a:t>®</a:t>
            </a:r>
            <a:r>
              <a:rPr lang="en-US" sz="1400" b="1" dirty="0">
                <a:latin typeface="Arial" pitchFamily="34" charset="0"/>
                <a:cs typeface="Arial" pitchFamily="34" charset="0"/>
              </a:rPr>
              <a:t> Cosmetic</a:t>
            </a:r>
            <a:r>
              <a:rPr lang="en-US" sz="1400" b="1" dirty="0" smtClean="0">
                <a:latin typeface="Arial" pitchFamily="34" charset="0"/>
                <a:cs typeface="Arial" pitchFamily="34" charset="0"/>
              </a:rPr>
              <a:t>:</a:t>
            </a:r>
            <a:endParaRPr lang="en-US" sz="1400" dirty="0">
              <a:latin typeface="Arial" pitchFamily="34" charset="0"/>
              <a:cs typeface="Arial" pitchFamily="34" charset="0"/>
            </a:endParaRPr>
          </a:p>
          <a:p>
            <a:pPr>
              <a:spcBef>
                <a:spcPts val="0"/>
              </a:spcBef>
              <a:spcAft>
                <a:spcPts val="1200"/>
              </a:spcAft>
            </a:pPr>
            <a:r>
              <a:rPr lang="en-US" sz="1400" b="1" dirty="0">
                <a:latin typeface="Arial" pitchFamily="34" charset="0"/>
                <a:cs typeface="Arial" pitchFamily="34" charset="0"/>
              </a:rPr>
              <a:t>Problems swallowing, speaking, or breathing, </a:t>
            </a:r>
            <a:r>
              <a:rPr lang="en-US" sz="1400" dirty="0">
                <a:latin typeface="Arial" pitchFamily="34" charset="0"/>
                <a:cs typeface="Arial" pitchFamily="34" charset="0"/>
              </a:rPr>
              <a:t>due to weakening of</a:t>
            </a:r>
            <a:r>
              <a:rPr lang="en-US" sz="1400" b="1" dirty="0">
                <a:latin typeface="Arial" pitchFamily="34" charset="0"/>
                <a:cs typeface="Arial" pitchFamily="34" charset="0"/>
              </a:rPr>
              <a:t> </a:t>
            </a:r>
            <a:r>
              <a:rPr lang="en-US" sz="1400" dirty="0">
                <a:latin typeface="Arial" pitchFamily="34" charset="0"/>
                <a:cs typeface="Arial" pitchFamily="34" charset="0"/>
              </a:rPr>
              <a:t>associated muscles, can be severe and result in loss of life. You are at the highest risk if these problems are </a:t>
            </a:r>
            <a:r>
              <a:rPr lang="en-US" sz="1400" dirty="0" smtClean="0">
                <a:latin typeface="Arial" pitchFamily="34" charset="0"/>
                <a:cs typeface="Arial" pitchFamily="34" charset="0"/>
              </a:rPr>
              <a:t>pre-existing </a:t>
            </a:r>
            <a:r>
              <a:rPr lang="en-US" sz="1400" dirty="0">
                <a:latin typeface="Arial" pitchFamily="34" charset="0"/>
                <a:cs typeface="Arial" pitchFamily="34" charset="0"/>
              </a:rPr>
              <a:t>before injection. Swallowing problems may last for several </a:t>
            </a:r>
            <a:r>
              <a:rPr lang="en-US" sz="1400" dirty="0" smtClean="0">
                <a:latin typeface="Arial" pitchFamily="34" charset="0"/>
                <a:cs typeface="Arial" pitchFamily="34" charset="0"/>
              </a:rPr>
              <a:t>months</a:t>
            </a:r>
            <a:endParaRPr lang="en-US" sz="1400" dirty="0">
              <a:latin typeface="Arial" pitchFamily="34" charset="0"/>
              <a:cs typeface="Arial" pitchFamily="34" charset="0"/>
            </a:endParaRPr>
          </a:p>
          <a:p>
            <a:pPr>
              <a:spcBef>
                <a:spcPts val="0"/>
              </a:spcBef>
              <a:spcAft>
                <a:spcPts val="1200"/>
              </a:spcAft>
            </a:pPr>
            <a:r>
              <a:rPr lang="en-US" sz="1400" b="1" dirty="0">
                <a:latin typeface="Arial" pitchFamily="34" charset="0"/>
                <a:cs typeface="Arial" pitchFamily="34" charset="0"/>
              </a:rPr>
              <a:t>Spread of toxin effects</a:t>
            </a:r>
            <a:r>
              <a:rPr lang="en-US" sz="1400" dirty="0">
                <a:latin typeface="Arial" pitchFamily="34" charset="0"/>
                <a:cs typeface="Arial" pitchFamily="34" charset="0"/>
              </a:rPr>
              <a:t>. The effect of </a:t>
            </a:r>
            <a:r>
              <a:rPr lang="en-US" sz="1400" dirty="0" err="1">
                <a:latin typeface="Arial" pitchFamily="34" charset="0"/>
                <a:cs typeface="Arial" pitchFamily="34" charset="0"/>
              </a:rPr>
              <a:t>botulinum</a:t>
            </a:r>
            <a:r>
              <a:rPr lang="en-US" sz="1400" dirty="0">
                <a:latin typeface="Arial" pitchFamily="34" charset="0"/>
                <a:cs typeface="Arial" pitchFamily="34" charset="0"/>
              </a:rPr>
              <a:t> toxin may affect areas away from the injection site and cause serious symptoms including: loss of strength and all-over muscle weakness, double vision, blurred vision and drooping eyelids, hoarseness or change or loss of voice (dysphonia), trouble saying words clearly (dysarthria), loss of bladder control, trouble breathing, trouble swallowing. </a:t>
            </a:r>
            <a:r>
              <a:rPr lang="en-US" sz="1400" b="1" dirty="0">
                <a:latin typeface="Arial" pitchFamily="34" charset="0"/>
                <a:cs typeface="Arial" pitchFamily="34" charset="0"/>
              </a:rPr>
              <a:t>If this happens, do not drive a car, operate machinery, or do other dangerous activities  </a:t>
            </a:r>
            <a:endParaRPr lang="en-US" sz="1400" dirty="0">
              <a:latin typeface="Arial" pitchFamily="34" charset="0"/>
              <a:cs typeface="Arial" pitchFamily="34" charset="0"/>
            </a:endParaRPr>
          </a:p>
          <a:p>
            <a:pPr marL="0" indent="0">
              <a:spcBef>
                <a:spcPts val="0"/>
              </a:spcBef>
              <a:spcAft>
                <a:spcPts val="1200"/>
              </a:spcAft>
              <a:buNone/>
            </a:pPr>
            <a:r>
              <a:rPr lang="en-US" sz="1400" b="1" dirty="0">
                <a:latin typeface="Arial" pitchFamily="34" charset="0"/>
                <a:cs typeface="Arial" pitchFamily="34" charset="0"/>
              </a:rPr>
              <a:t>The dose of BOTOX</a:t>
            </a:r>
            <a:r>
              <a:rPr lang="en-US" sz="1400" baseline="30000" dirty="0">
                <a:latin typeface="Arial" pitchFamily="34" charset="0"/>
                <a:cs typeface="Arial" pitchFamily="34" charset="0"/>
              </a:rPr>
              <a:t>®</a:t>
            </a:r>
            <a:r>
              <a:rPr lang="en-US" sz="1400" b="1" dirty="0">
                <a:latin typeface="Arial" pitchFamily="34" charset="0"/>
                <a:cs typeface="Arial" pitchFamily="34" charset="0"/>
              </a:rPr>
              <a:t> Cosmetic is not the same as, or comparable to, any other </a:t>
            </a:r>
            <a:r>
              <a:rPr lang="en-US" sz="1400" b="1" dirty="0" err="1">
                <a:latin typeface="Arial" pitchFamily="34" charset="0"/>
                <a:cs typeface="Arial" pitchFamily="34" charset="0"/>
              </a:rPr>
              <a:t>botulinum</a:t>
            </a:r>
            <a:r>
              <a:rPr lang="en-US" sz="1400" b="1" dirty="0">
                <a:latin typeface="Arial" pitchFamily="34" charset="0"/>
                <a:cs typeface="Arial" pitchFamily="34" charset="0"/>
              </a:rPr>
              <a:t> </a:t>
            </a:r>
            <a:r>
              <a:rPr lang="en-US" sz="1400" b="1" dirty="0" smtClean="0">
                <a:latin typeface="Arial" pitchFamily="34" charset="0"/>
                <a:cs typeface="Arial" pitchFamily="34" charset="0"/>
              </a:rPr>
              <a:t> toxin </a:t>
            </a:r>
            <a:r>
              <a:rPr lang="en-US" sz="1400" b="1" dirty="0">
                <a:latin typeface="Arial" pitchFamily="34" charset="0"/>
                <a:cs typeface="Arial" pitchFamily="34" charset="0"/>
              </a:rPr>
              <a:t>product</a:t>
            </a:r>
            <a:r>
              <a:rPr lang="en-US" sz="1400" b="1" dirty="0" smtClean="0">
                <a:latin typeface="Arial" pitchFamily="34" charset="0"/>
                <a:cs typeface="Arial" pitchFamily="34" charset="0"/>
              </a:rPr>
              <a:t>.</a:t>
            </a:r>
            <a:endParaRPr lang="en-US" sz="1400" dirty="0">
              <a:latin typeface="Arial" pitchFamily="34" charset="0"/>
              <a:cs typeface="Arial" pitchFamily="34" charset="0"/>
            </a:endParaRPr>
          </a:p>
          <a:p>
            <a:pPr marL="0" indent="0">
              <a:spcBef>
                <a:spcPts val="0"/>
              </a:spcBef>
              <a:buNone/>
            </a:pPr>
            <a:r>
              <a:rPr lang="en-US" sz="1400" dirty="0">
                <a:latin typeface="Arial" pitchFamily="34" charset="0"/>
                <a:cs typeface="Arial" pitchFamily="34" charset="0"/>
              </a:rPr>
              <a:t>There has not been a confirmed serious case of spread of toxin effect when BOTOX</a:t>
            </a:r>
            <a:r>
              <a:rPr lang="en-US" sz="1400" baseline="30000" dirty="0">
                <a:latin typeface="Arial" pitchFamily="34" charset="0"/>
                <a:cs typeface="Arial" pitchFamily="34" charset="0"/>
              </a:rPr>
              <a:t>®</a:t>
            </a:r>
            <a:r>
              <a:rPr lang="en-US" sz="1400" dirty="0">
                <a:latin typeface="Arial" pitchFamily="34" charset="0"/>
                <a:cs typeface="Arial" pitchFamily="34" charset="0"/>
              </a:rPr>
              <a:t> Cosmetic has been used </a:t>
            </a:r>
            <a:r>
              <a:rPr lang="en-US" sz="1400" dirty="0" smtClean="0">
                <a:latin typeface="Arial" pitchFamily="34" charset="0"/>
                <a:cs typeface="Arial" pitchFamily="34" charset="0"/>
              </a:rPr>
              <a:t>at the </a:t>
            </a:r>
            <a:r>
              <a:rPr lang="en-US" sz="1400" dirty="0">
                <a:latin typeface="Arial" pitchFamily="34" charset="0"/>
                <a:cs typeface="Arial" pitchFamily="34" charset="0"/>
              </a:rPr>
              <a:t>recommended dose to treat frown lines, crow’s feet lines or both at the same time.</a:t>
            </a:r>
          </a:p>
          <a:p>
            <a:pPr marL="0" indent="0">
              <a:spcBef>
                <a:spcPts val="0"/>
              </a:spcBef>
              <a:buNone/>
            </a:pPr>
            <a:endParaRPr lang="en-US" sz="1400" dirty="0">
              <a:latin typeface="Arial" pitchFamily="34" charset="0"/>
              <a:cs typeface="Arial" pitchFamily="34" charset="0"/>
            </a:endParaRPr>
          </a:p>
        </p:txBody>
      </p:sp>
    </p:spTree>
    <p:extLst>
      <p:ext uri="{BB962C8B-B14F-4D97-AF65-F5344CB8AC3E}">
        <p14:creationId xmlns:p14="http://schemas.microsoft.com/office/powerpoint/2010/main" val="326021263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517" y="1722174"/>
            <a:ext cx="8125485" cy="4708525"/>
          </a:xfrm>
        </p:spPr>
        <p:txBody>
          <a:bodyPr>
            <a:normAutofit/>
          </a:bodyPr>
          <a:lstStyle/>
          <a:p>
            <a:pPr marL="0" indent="0">
              <a:spcBef>
                <a:spcPts val="0"/>
              </a:spcBef>
              <a:spcAft>
                <a:spcPts val="1200"/>
              </a:spcAft>
              <a:buNone/>
            </a:pPr>
            <a:r>
              <a:rPr lang="en-US" sz="1400" b="1" dirty="0">
                <a:solidFill>
                  <a:srgbClr val="7030A0"/>
                </a:solidFill>
              </a:rPr>
              <a:t>Serious and/or immediate allergic reactions have been reported. </a:t>
            </a:r>
            <a:r>
              <a:rPr lang="en-US" sz="1400" dirty="0"/>
              <a:t>They include: itching, rash, red itchy welts, wheezing, asthma symptoms, or dizziness or feeling faint. Tell your doctor or get medical help right away if you are wheezing or have asthma symptoms, or if you become dizzy or faint</a:t>
            </a:r>
            <a:r>
              <a:rPr lang="en-US" sz="1400" dirty="0" smtClean="0"/>
              <a:t>.</a:t>
            </a:r>
            <a:endParaRPr lang="en-US" sz="1400" dirty="0"/>
          </a:p>
          <a:p>
            <a:pPr marL="0" indent="0">
              <a:spcBef>
                <a:spcPts val="0"/>
              </a:spcBef>
              <a:spcAft>
                <a:spcPts val="1200"/>
              </a:spcAft>
              <a:buNone/>
            </a:pPr>
            <a:r>
              <a:rPr lang="en-US" sz="1400" b="1" dirty="0">
                <a:solidFill>
                  <a:srgbClr val="7030A0"/>
                </a:solidFill>
              </a:rPr>
              <a:t>Do not take BOTOX</a:t>
            </a:r>
            <a:r>
              <a:rPr lang="en-US" sz="1400" b="1" baseline="30000" dirty="0">
                <a:solidFill>
                  <a:srgbClr val="7030A0"/>
                </a:solidFill>
              </a:rPr>
              <a:t>®</a:t>
            </a:r>
            <a:r>
              <a:rPr lang="en-US" sz="1400" b="1" dirty="0">
                <a:solidFill>
                  <a:srgbClr val="7030A0"/>
                </a:solidFill>
              </a:rPr>
              <a:t> Cosmetic if you:</a:t>
            </a:r>
            <a:r>
              <a:rPr lang="en-US" sz="1400" dirty="0">
                <a:solidFill>
                  <a:srgbClr val="7030A0"/>
                </a:solidFill>
              </a:rPr>
              <a:t> </a:t>
            </a:r>
            <a:r>
              <a:rPr lang="en-US" sz="1400" dirty="0"/>
              <a:t>are allergic to any of the ingredients in BOTOX</a:t>
            </a:r>
            <a:r>
              <a:rPr lang="en-US" sz="1400" baseline="30000" dirty="0"/>
              <a:t>®</a:t>
            </a:r>
            <a:r>
              <a:rPr lang="en-US" sz="1400" dirty="0"/>
              <a:t> Cosmetic (see Medication Guide for ingredients); had an allergic reaction to any other </a:t>
            </a:r>
            <a:r>
              <a:rPr lang="en-US" sz="1400" dirty="0" err="1"/>
              <a:t>botulinum</a:t>
            </a:r>
            <a:r>
              <a:rPr lang="en-US" sz="1400" dirty="0"/>
              <a:t> toxin product such as </a:t>
            </a:r>
            <a:r>
              <a:rPr lang="en-US" sz="1400" i="1" dirty="0" err="1" smtClean="0"/>
              <a:t>Myobloc</a:t>
            </a:r>
            <a:r>
              <a:rPr lang="en-US" sz="400" i="1" dirty="0" smtClean="0"/>
              <a:t> </a:t>
            </a:r>
            <a:r>
              <a:rPr lang="en-US" sz="1400" baseline="30000" dirty="0" smtClean="0"/>
              <a:t>®</a:t>
            </a:r>
            <a:r>
              <a:rPr lang="en-US" sz="1400" dirty="0" smtClean="0"/>
              <a:t> </a:t>
            </a:r>
            <a:r>
              <a:rPr lang="en-US" sz="1400" dirty="0"/>
              <a:t>(</a:t>
            </a:r>
            <a:r>
              <a:rPr lang="en-US" sz="1400" dirty="0" err="1"/>
              <a:t>rimabotulinumtoxinB</a:t>
            </a:r>
            <a:r>
              <a:rPr lang="en-US" sz="1400" dirty="0"/>
              <a:t>), </a:t>
            </a:r>
            <a:r>
              <a:rPr lang="en-US" sz="1400" i="1" dirty="0" err="1" smtClean="0"/>
              <a:t>Dysport</a:t>
            </a:r>
            <a:r>
              <a:rPr lang="en-US" sz="800" i="1" dirty="0"/>
              <a:t> </a:t>
            </a:r>
            <a:r>
              <a:rPr lang="en-US" sz="1400" baseline="30000" dirty="0" smtClean="0"/>
              <a:t>®</a:t>
            </a:r>
            <a:r>
              <a:rPr lang="en-US" sz="1400" dirty="0" smtClean="0"/>
              <a:t> </a:t>
            </a:r>
            <a:r>
              <a:rPr lang="en-US" sz="1400" dirty="0"/>
              <a:t>(</a:t>
            </a:r>
            <a:r>
              <a:rPr lang="en-US" sz="1400" dirty="0" err="1"/>
              <a:t>abobotulinumtoxinA</a:t>
            </a:r>
            <a:r>
              <a:rPr lang="en-US" sz="1400" dirty="0"/>
              <a:t>), or </a:t>
            </a:r>
            <a:r>
              <a:rPr lang="en-US" sz="1400" i="1" dirty="0" err="1" smtClean="0"/>
              <a:t>Xeomin</a:t>
            </a:r>
            <a:r>
              <a:rPr lang="en-US" sz="100" i="1" dirty="0"/>
              <a:t> </a:t>
            </a:r>
            <a:r>
              <a:rPr lang="en-US" sz="1400" baseline="30000" dirty="0" smtClean="0"/>
              <a:t>®</a:t>
            </a:r>
            <a:r>
              <a:rPr lang="en-US" sz="1400" dirty="0" smtClean="0"/>
              <a:t> </a:t>
            </a:r>
            <a:r>
              <a:rPr lang="en-US" sz="1400" dirty="0"/>
              <a:t>(</a:t>
            </a:r>
            <a:r>
              <a:rPr lang="en-US" sz="1400" dirty="0" err="1"/>
              <a:t>incobotulinumtoxinA</a:t>
            </a:r>
            <a:r>
              <a:rPr lang="en-US" sz="1400" dirty="0"/>
              <a:t>); have a skin infection at the planned injection site.   </a:t>
            </a:r>
          </a:p>
          <a:p>
            <a:pPr marL="0" indent="0">
              <a:spcBef>
                <a:spcPts val="0"/>
              </a:spcBef>
              <a:spcAft>
                <a:spcPts val="1200"/>
              </a:spcAft>
              <a:buNone/>
            </a:pPr>
            <a:r>
              <a:rPr lang="en-US" sz="1400" b="1" dirty="0">
                <a:solidFill>
                  <a:srgbClr val="7030A0"/>
                </a:solidFill>
              </a:rPr>
              <a:t>Tell your doctor about all your muscle or nerve conditions, </a:t>
            </a:r>
            <a:r>
              <a:rPr lang="en-US" sz="1400" dirty="0"/>
              <a:t>such</a:t>
            </a:r>
            <a:r>
              <a:rPr lang="en-US" sz="1400" b="1" dirty="0"/>
              <a:t> </a:t>
            </a:r>
            <a:r>
              <a:rPr lang="en-US" sz="1400" dirty="0"/>
              <a:t>as amyotrophic lateral sclerosis (ALS or Lou</a:t>
            </a:r>
            <a:r>
              <a:rPr lang="en-US" sz="1400" b="1" dirty="0"/>
              <a:t> </a:t>
            </a:r>
            <a:r>
              <a:rPr lang="en-US" sz="1400" dirty="0"/>
              <a:t>Gehrig’s disease), myasthenia gravis, or Lambert-Eaton</a:t>
            </a:r>
            <a:r>
              <a:rPr lang="en-US" sz="1400" b="1" dirty="0"/>
              <a:t> </a:t>
            </a:r>
            <a:r>
              <a:rPr lang="en-US" sz="1400" dirty="0"/>
              <a:t>syndrome, as you may be at increased risk of serious side effects including severe dysphagia (difficulty swallowing) and respiratory compromise (difficulty breathing) from typical doses of BOTOX</a:t>
            </a:r>
            <a:r>
              <a:rPr lang="en-US" sz="1400" baseline="30000" dirty="0"/>
              <a:t>®</a:t>
            </a:r>
            <a:r>
              <a:rPr lang="en-US" sz="1400" dirty="0"/>
              <a:t> Cosmetic</a:t>
            </a:r>
            <a:r>
              <a:rPr lang="en-US" sz="1400" dirty="0" smtClean="0"/>
              <a:t>.</a:t>
            </a:r>
            <a:endParaRPr lang="en-US" sz="1400" dirty="0"/>
          </a:p>
          <a:p>
            <a:pPr marL="0" indent="0">
              <a:buNone/>
            </a:pPr>
            <a:r>
              <a:rPr lang="en-US" sz="1400" b="1" dirty="0">
                <a:solidFill>
                  <a:srgbClr val="7030A0"/>
                </a:solidFill>
              </a:rPr>
              <a:t>Tell your doctor about all your medical conditions, including: </a:t>
            </a:r>
            <a:r>
              <a:rPr lang="en-US" sz="1400" dirty="0" smtClean="0"/>
              <a:t>plans </a:t>
            </a:r>
            <a:r>
              <a:rPr lang="en-US" sz="1400" dirty="0"/>
              <a:t>to have surgery; had surgery on your face; weakness of forehead muscles, such as trouble raising your eyebrows; drooping eyelids; any other abnormal facial change; are pregnant or plan to become pregnant (it is not known if BOTOX</a:t>
            </a:r>
            <a:r>
              <a:rPr lang="en-US" sz="1400" baseline="30000" dirty="0"/>
              <a:t>®</a:t>
            </a:r>
            <a:r>
              <a:rPr lang="en-US" sz="1400" dirty="0"/>
              <a:t> Cosmetic can harm your unborn baby); are breast-feeding or plan to breast-feed (it is not known if BOTOX</a:t>
            </a:r>
            <a:r>
              <a:rPr lang="en-US" sz="1400" baseline="30000" dirty="0"/>
              <a:t>®</a:t>
            </a:r>
            <a:r>
              <a:rPr lang="en-US" sz="1400" dirty="0"/>
              <a:t> Cosmetic passes into breast milk).</a:t>
            </a:r>
          </a:p>
          <a:p>
            <a:pPr marL="0" indent="0">
              <a:buNone/>
            </a:pPr>
            <a:r>
              <a:rPr lang="en-US" sz="1400" dirty="0"/>
              <a:t> </a:t>
            </a:r>
          </a:p>
        </p:txBody>
      </p:sp>
      <p:sp>
        <p:nvSpPr>
          <p:cNvPr id="10" name="Title 1"/>
          <p:cNvSpPr txBox="1">
            <a:spLocks/>
          </p:cNvSpPr>
          <p:nvPr/>
        </p:nvSpPr>
        <p:spPr>
          <a:xfrm>
            <a:off x="438912" y="849861"/>
            <a:ext cx="8229600" cy="77568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solidFill>
                  <a:srgbClr val="7030A0"/>
                </a:solidFill>
                <a:latin typeface="Arial"/>
                <a:cs typeface="Arial"/>
              </a:rPr>
              <a:t>BOTOX</a:t>
            </a:r>
            <a:r>
              <a:rPr lang="en-US" sz="2400" b="1" baseline="30000" dirty="0" smtClean="0">
                <a:solidFill>
                  <a:srgbClr val="7030A0"/>
                </a:solidFill>
                <a:latin typeface="Arial"/>
                <a:cs typeface="Arial"/>
              </a:rPr>
              <a:t>®</a:t>
            </a:r>
            <a:r>
              <a:rPr lang="en-US" sz="2400" b="1" dirty="0" smtClean="0">
                <a:solidFill>
                  <a:srgbClr val="7030A0"/>
                </a:solidFill>
                <a:latin typeface="Arial"/>
                <a:cs typeface="Arial"/>
              </a:rPr>
              <a:t> Cosmetic (</a:t>
            </a:r>
            <a:r>
              <a:rPr lang="en-US" sz="2400" b="1" dirty="0">
                <a:solidFill>
                  <a:srgbClr val="7030A0"/>
                </a:solidFill>
                <a:latin typeface="Arial"/>
                <a:cs typeface="Arial"/>
              </a:rPr>
              <a:t>onabotulinumtoxinA) </a:t>
            </a:r>
            <a:r>
              <a:rPr lang="en-US" sz="2400" b="1" dirty="0" smtClean="0">
                <a:solidFill>
                  <a:srgbClr val="7030A0"/>
                </a:solidFill>
                <a:latin typeface="Arial"/>
                <a:cs typeface="Arial"/>
              </a:rPr>
              <a:t/>
            </a:r>
            <a:br>
              <a:rPr lang="en-US" sz="2400" b="1" dirty="0" smtClean="0">
                <a:solidFill>
                  <a:srgbClr val="7030A0"/>
                </a:solidFill>
                <a:latin typeface="Arial"/>
                <a:cs typeface="Arial"/>
              </a:rPr>
            </a:br>
            <a:r>
              <a:rPr lang="en-US" sz="2400" b="1" dirty="0" smtClean="0">
                <a:solidFill>
                  <a:srgbClr val="7030A0"/>
                </a:solidFill>
                <a:latin typeface="Arial"/>
                <a:cs typeface="Arial"/>
              </a:rPr>
              <a:t>IMPORTANT SAFETY INFORMATION (continued)</a:t>
            </a:r>
            <a:endParaRPr lang="en-US" sz="2400" b="1" dirty="0">
              <a:solidFill>
                <a:srgbClr val="7030A0"/>
              </a:solidFill>
              <a:latin typeface="Arial"/>
              <a:cs typeface="Aria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025" y="1734610"/>
            <a:ext cx="8442356" cy="4800601"/>
          </a:xfrm>
        </p:spPr>
        <p:txBody>
          <a:bodyPr>
            <a:noAutofit/>
          </a:bodyPr>
          <a:lstStyle/>
          <a:p>
            <a:pPr marL="0" indent="0">
              <a:spcBef>
                <a:spcPts val="0"/>
              </a:spcBef>
              <a:spcAft>
                <a:spcPts val="1200"/>
              </a:spcAft>
              <a:buNone/>
            </a:pPr>
            <a:r>
              <a:rPr lang="en-US" sz="1400" b="1" dirty="0">
                <a:solidFill>
                  <a:srgbClr val="7030A0"/>
                </a:solidFill>
              </a:rPr>
              <a:t>Tell your doctor about all the medicines you take, </a:t>
            </a:r>
            <a:r>
              <a:rPr lang="en-US" sz="1400" dirty="0"/>
              <a:t>including prescription and nonprescription medicines, vitamins, and herbal products. Using BOTOX</a:t>
            </a:r>
            <a:r>
              <a:rPr lang="en-US" sz="1400" baseline="30000" dirty="0"/>
              <a:t>®</a:t>
            </a:r>
            <a:r>
              <a:rPr lang="en-US" sz="1400" dirty="0"/>
              <a:t> Cosmetic with certain other medicines may cause serious side effects. </a:t>
            </a:r>
            <a:r>
              <a:rPr lang="en-US" sz="1400" b="1" dirty="0"/>
              <a:t>Do not start any new medicines until you have told your doctor that you have received BOTOX</a:t>
            </a:r>
            <a:r>
              <a:rPr lang="en-US" sz="1400" b="1" baseline="30000" dirty="0"/>
              <a:t>®</a:t>
            </a:r>
            <a:r>
              <a:rPr lang="en-US" sz="1400" b="1" dirty="0"/>
              <a:t> Cosmetic in the past</a:t>
            </a:r>
            <a:r>
              <a:rPr lang="en-US" sz="1400" b="1" dirty="0" smtClean="0"/>
              <a:t>.</a:t>
            </a:r>
            <a:endParaRPr lang="en-US" sz="1400" dirty="0"/>
          </a:p>
          <a:p>
            <a:pPr marL="0" indent="0">
              <a:spcBef>
                <a:spcPts val="0"/>
              </a:spcBef>
              <a:spcAft>
                <a:spcPts val="1200"/>
              </a:spcAft>
              <a:buNone/>
            </a:pPr>
            <a:r>
              <a:rPr lang="en-US" sz="1400" dirty="0"/>
              <a:t>Especially tell your doctor if you: have received any other </a:t>
            </a:r>
            <a:r>
              <a:rPr lang="en-US" sz="1400" dirty="0" err="1"/>
              <a:t>botulinum</a:t>
            </a:r>
            <a:r>
              <a:rPr lang="en-US" sz="1400" dirty="0"/>
              <a:t> toxin product in the last 4 months; have received injections of </a:t>
            </a:r>
            <a:r>
              <a:rPr lang="en-US" sz="1400" dirty="0" err="1"/>
              <a:t>botulinum</a:t>
            </a:r>
            <a:r>
              <a:rPr lang="en-US" sz="1400" dirty="0"/>
              <a:t> toxin, such as </a:t>
            </a:r>
            <a:r>
              <a:rPr lang="en-US" sz="1400" i="1" dirty="0" err="1" smtClean="0"/>
              <a:t>Myobloc</a:t>
            </a:r>
            <a:r>
              <a:rPr lang="en-US" sz="400" i="1" dirty="0"/>
              <a:t> </a:t>
            </a:r>
            <a:r>
              <a:rPr lang="en-US" sz="1400" baseline="30000" dirty="0" smtClean="0"/>
              <a:t>®</a:t>
            </a:r>
            <a:r>
              <a:rPr lang="en-US" sz="1400" dirty="0" smtClean="0"/>
              <a:t>, </a:t>
            </a:r>
            <a:r>
              <a:rPr lang="en-US" sz="1400" i="1" dirty="0" err="1" smtClean="0"/>
              <a:t>Dysport</a:t>
            </a:r>
            <a:r>
              <a:rPr lang="en-US" sz="800" i="1" dirty="0"/>
              <a:t> </a:t>
            </a:r>
            <a:r>
              <a:rPr lang="en-US" sz="1400" baseline="30000" dirty="0" smtClean="0"/>
              <a:t>®</a:t>
            </a:r>
            <a:r>
              <a:rPr lang="en-US" sz="1400" dirty="0" smtClean="0"/>
              <a:t>, </a:t>
            </a:r>
            <a:r>
              <a:rPr lang="en-US" sz="1400" dirty="0"/>
              <a:t>or </a:t>
            </a:r>
            <a:r>
              <a:rPr lang="en-US" sz="1400" i="1" dirty="0" err="1" smtClean="0"/>
              <a:t>Xeomin</a:t>
            </a:r>
            <a:r>
              <a:rPr lang="en-US" sz="200" i="1" dirty="0"/>
              <a:t> </a:t>
            </a:r>
            <a:r>
              <a:rPr lang="en-US" sz="1400" baseline="30000" dirty="0" smtClean="0"/>
              <a:t>®</a:t>
            </a:r>
            <a:r>
              <a:rPr lang="en-US" sz="1400" dirty="0" smtClean="0"/>
              <a:t> </a:t>
            </a:r>
            <a:r>
              <a:rPr lang="en-US" sz="1400" dirty="0"/>
              <a:t>in the past (be sure your doctor knows exactly which product you received); have recently received an antibiotic by injection; take muscle relaxants; take an allergy or cold medicine; take a sleep medicine; take anti-platelets (aspirin-like products) or anti-coagulants (blood thinners). </a:t>
            </a:r>
          </a:p>
          <a:p>
            <a:pPr marL="0" indent="0">
              <a:spcBef>
                <a:spcPts val="0"/>
              </a:spcBef>
              <a:spcAft>
                <a:spcPts val="1200"/>
              </a:spcAft>
              <a:buNone/>
            </a:pPr>
            <a:r>
              <a:rPr lang="en-US" sz="1400" b="1" dirty="0">
                <a:solidFill>
                  <a:srgbClr val="7030A0"/>
                </a:solidFill>
              </a:rPr>
              <a:t>Other side effects of BOTOX</a:t>
            </a:r>
            <a:r>
              <a:rPr lang="en-US" sz="1400" baseline="30000" dirty="0">
                <a:solidFill>
                  <a:srgbClr val="7030A0"/>
                </a:solidFill>
              </a:rPr>
              <a:t>®</a:t>
            </a:r>
            <a:r>
              <a:rPr lang="en-US" sz="1400" b="1" dirty="0">
                <a:solidFill>
                  <a:srgbClr val="7030A0"/>
                </a:solidFill>
              </a:rPr>
              <a:t> Cosmetic include:</a:t>
            </a:r>
            <a:r>
              <a:rPr lang="en-US" sz="1400" dirty="0">
                <a:solidFill>
                  <a:srgbClr val="7030A0"/>
                </a:solidFill>
              </a:rPr>
              <a:t> </a:t>
            </a:r>
            <a:r>
              <a:rPr lang="en-US" sz="1400" dirty="0"/>
              <a:t>dry mouth, discomfort or pain</a:t>
            </a:r>
            <a:r>
              <a:rPr lang="en-US" sz="1400" b="1" dirty="0"/>
              <a:t> </a:t>
            </a:r>
            <a:r>
              <a:rPr lang="en-US" sz="1400" dirty="0"/>
              <a:t>at the injection site, tiredness, headache, neck pain,</a:t>
            </a:r>
            <a:r>
              <a:rPr lang="en-US" sz="1400" b="1" dirty="0"/>
              <a:t> </a:t>
            </a:r>
            <a:r>
              <a:rPr lang="en-US" sz="1400" dirty="0"/>
              <a:t>and eye problems: double vision, blurred vision,</a:t>
            </a:r>
            <a:r>
              <a:rPr lang="en-US" sz="1400" b="1" dirty="0"/>
              <a:t> </a:t>
            </a:r>
            <a:r>
              <a:rPr lang="en-US" sz="1400" dirty="0"/>
              <a:t>decreased eyesight, drooping eyelids, swelling of</a:t>
            </a:r>
            <a:r>
              <a:rPr lang="en-US" sz="1400" b="1" dirty="0"/>
              <a:t> </a:t>
            </a:r>
            <a:r>
              <a:rPr lang="en-US" sz="1400" dirty="0"/>
              <a:t>your eyelids, and dry eyes.  </a:t>
            </a:r>
            <a:endParaRPr lang="en-US" sz="1400" dirty="0" smtClean="0"/>
          </a:p>
          <a:p>
            <a:pPr marL="0" indent="0">
              <a:spcBef>
                <a:spcPts val="0"/>
              </a:spcBef>
              <a:spcAft>
                <a:spcPts val="1200"/>
              </a:spcAft>
              <a:buNone/>
            </a:pPr>
            <a:r>
              <a:rPr lang="en-US" sz="1400" dirty="0" smtClean="0"/>
              <a:t>For </a:t>
            </a:r>
            <a:r>
              <a:rPr lang="en-US" sz="1400" dirty="0"/>
              <a:t>more information refer to the Medication Guide or talk with your </a:t>
            </a:r>
            <a:r>
              <a:rPr lang="en-US" sz="1400" dirty="0" smtClean="0"/>
              <a:t>doctor.</a:t>
            </a:r>
            <a:endParaRPr lang="en-US" sz="1400" dirty="0"/>
          </a:p>
          <a:p>
            <a:pPr marL="0" indent="0">
              <a:spcBef>
                <a:spcPts val="0"/>
              </a:spcBef>
              <a:spcAft>
                <a:spcPts val="1200"/>
              </a:spcAft>
              <a:buNone/>
            </a:pPr>
            <a:r>
              <a:rPr lang="en-US" sz="1400" dirty="0" smtClean="0"/>
              <a:t>To </a:t>
            </a:r>
            <a:r>
              <a:rPr lang="en-US" sz="1400" dirty="0"/>
              <a:t>report </a:t>
            </a:r>
            <a:r>
              <a:rPr lang="en-US" sz="1400" dirty="0" smtClean="0"/>
              <a:t>a </a:t>
            </a:r>
            <a:r>
              <a:rPr lang="en-US" sz="1400" dirty="0"/>
              <a:t>side </a:t>
            </a:r>
            <a:r>
              <a:rPr lang="en-US" sz="1400" dirty="0" smtClean="0"/>
              <a:t>effect, please call Allergan at 1-800-433-8871.</a:t>
            </a:r>
            <a:endParaRPr lang="en-US" sz="1400" b="1" dirty="0" smtClean="0">
              <a:solidFill>
                <a:srgbClr val="7030A0"/>
              </a:solidFill>
              <a:latin typeface="Arial"/>
              <a:cs typeface="Arial"/>
            </a:endParaRPr>
          </a:p>
          <a:p>
            <a:pPr marL="0" indent="0">
              <a:spcBef>
                <a:spcPts val="0"/>
              </a:spcBef>
              <a:buNone/>
            </a:pPr>
            <a:r>
              <a:rPr lang="en-US" sz="1400" b="1" dirty="0" smtClean="0">
                <a:solidFill>
                  <a:srgbClr val="7030A0"/>
                </a:solidFill>
                <a:latin typeface="Arial"/>
                <a:cs typeface="Arial"/>
              </a:rPr>
              <a:t>Full </a:t>
            </a:r>
            <a:r>
              <a:rPr lang="en-US" sz="1400" b="1" dirty="0" smtClean="0">
                <a:solidFill>
                  <a:srgbClr val="7030A0"/>
                </a:solidFill>
                <a:latin typeface="Arial"/>
                <a:cs typeface="Arial"/>
                <a:hlinkClick r:id="rId3"/>
              </a:rPr>
              <a:t>Product Information</a:t>
            </a:r>
            <a:r>
              <a:rPr lang="en-US" sz="1400" b="1" dirty="0" smtClean="0">
                <a:solidFill>
                  <a:srgbClr val="7030A0"/>
                </a:solidFill>
                <a:latin typeface="Arial"/>
                <a:cs typeface="Arial"/>
              </a:rPr>
              <a:t>, including Boxed Warning and </a:t>
            </a:r>
            <a:r>
              <a:rPr lang="en-US" sz="1400" b="1" dirty="0" smtClean="0">
                <a:solidFill>
                  <a:srgbClr val="7030A0"/>
                </a:solidFill>
                <a:latin typeface="Arial"/>
                <a:cs typeface="Arial"/>
                <a:hlinkClick r:id="rId4"/>
              </a:rPr>
              <a:t>Medication Guide</a:t>
            </a:r>
            <a:r>
              <a:rPr lang="en-US" sz="1400" b="1" dirty="0" smtClean="0">
                <a:solidFill>
                  <a:srgbClr val="7030A0"/>
                </a:solidFill>
                <a:latin typeface="Arial"/>
                <a:cs typeface="Arial"/>
              </a:rPr>
              <a:t>, will be </a:t>
            </a:r>
          </a:p>
          <a:p>
            <a:pPr marL="0" indent="0">
              <a:spcBef>
                <a:spcPts val="0"/>
              </a:spcBef>
              <a:buNone/>
            </a:pPr>
            <a:r>
              <a:rPr lang="en-US" sz="1400" b="1" dirty="0" smtClean="0">
                <a:solidFill>
                  <a:srgbClr val="7030A0"/>
                </a:solidFill>
                <a:latin typeface="Arial"/>
                <a:cs typeface="Arial"/>
              </a:rPr>
              <a:t>provided to you after this presentation by your aesthetic provider. </a:t>
            </a:r>
          </a:p>
          <a:p>
            <a:pPr marL="0" indent="0">
              <a:spcBef>
                <a:spcPts val="0"/>
              </a:spcBef>
              <a:buNone/>
            </a:pPr>
            <a:endParaRPr lang="en-US" sz="1400" dirty="0">
              <a:latin typeface="Arial"/>
              <a:cs typeface="Arial"/>
            </a:endParaRPr>
          </a:p>
          <a:p>
            <a:pPr marL="0" indent="0">
              <a:spcBef>
                <a:spcPts val="0"/>
              </a:spcBef>
              <a:buNone/>
            </a:pPr>
            <a:endParaRPr lang="en-US" sz="1400" dirty="0">
              <a:latin typeface="Arial"/>
              <a:cs typeface="Arial"/>
            </a:endParaRPr>
          </a:p>
        </p:txBody>
      </p:sp>
      <p:sp>
        <p:nvSpPr>
          <p:cNvPr id="15" name="Title 1"/>
          <p:cNvSpPr txBox="1">
            <a:spLocks/>
          </p:cNvSpPr>
          <p:nvPr/>
        </p:nvSpPr>
        <p:spPr>
          <a:xfrm>
            <a:off x="438912" y="847896"/>
            <a:ext cx="8229600" cy="77568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solidFill>
                  <a:srgbClr val="7030A0"/>
                </a:solidFill>
                <a:latin typeface="Arial"/>
                <a:cs typeface="Arial"/>
              </a:rPr>
              <a:t>BOTOX</a:t>
            </a:r>
            <a:r>
              <a:rPr lang="en-US" sz="2400" b="1" baseline="30000" dirty="0" smtClean="0">
                <a:solidFill>
                  <a:srgbClr val="7030A0"/>
                </a:solidFill>
                <a:latin typeface="Arial"/>
                <a:cs typeface="Arial"/>
              </a:rPr>
              <a:t>®</a:t>
            </a:r>
            <a:r>
              <a:rPr lang="en-US" sz="2400" b="1" dirty="0" smtClean="0">
                <a:solidFill>
                  <a:srgbClr val="7030A0"/>
                </a:solidFill>
                <a:latin typeface="Arial"/>
                <a:cs typeface="Arial"/>
              </a:rPr>
              <a:t> Cosmetic (</a:t>
            </a:r>
            <a:r>
              <a:rPr lang="en-US" sz="2400" b="1" dirty="0">
                <a:solidFill>
                  <a:srgbClr val="7030A0"/>
                </a:solidFill>
                <a:latin typeface="Arial"/>
                <a:cs typeface="Arial"/>
              </a:rPr>
              <a:t>onabotulinumtoxinA) </a:t>
            </a:r>
            <a:r>
              <a:rPr lang="en-US" sz="2400" b="1" dirty="0" smtClean="0">
                <a:solidFill>
                  <a:srgbClr val="7030A0"/>
                </a:solidFill>
                <a:latin typeface="Arial"/>
                <a:cs typeface="Arial"/>
              </a:rPr>
              <a:t/>
            </a:r>
            <a:br>
              <a:rPr lang="en-US" sz="2400" b="1" dirty="0" smtClean="0">
                <a:solidFill>
                  <a:srgbClr val="7030A0"/>
                </a:solidFill>
                <a:latin typeface="Arial"/>
                <a:cs typeface="Arial"/>
              </a:rPr>
            </a:br>
            <a:r>
              <a:rPr lang="en-US" sz="2400" b="1" dirty="0" smtClean="0">
                <a:solidFill>
                  <a:srgbClr val="7030A0"/>
                </a:solidFill>
                <a:latin typeface="Arial"/>
                <a:cs typeface="Arial"/>
              </a:rPr>
              <a:t>IMPORTANT SAFETY INFORMATION (continued)</a:t>
            </a:r>
            <a:endParaRPr lang="en-US" sz="2400" b="1" dirty="0">
              <a:solidFill>
                <a:srgbClr val="7030A0"/>
              </a:solidFill>
              <a:latin typeface="Arial"/>
              <a:cs typeface="Aria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groups101\copy-folder\2014\BOTOX Cosmetic\141814 BFF Lunch 'N Learn Presentation\Images\2013_7_22_HOLLIS_BTX#7BCE24.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 y="1041360"/>
            <a:ext cx="5078994" cy="4937912"/>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a:xfrm>
            <a:off x="4311128" y="950741"/>
            <a:ext cx="4866923" cy="1251671"/>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Real Results</a:t>
            </a:r>
            <a:r>
              <a:rPr kumimoji="0" lang="en-US" sz="3000" b="1" i="0" u="none" strike="noStrike" kern="1200" cap="none" spc="0" normalizeH="0" noProof="0" dirty="0" smtClean="0">
                <a:ln>
                  <a:noFill/>
                </a:ln>
                <a:solidFill>
                  <a:schemeClr val="tx1"/>
                </a:solidFill>
                <a:effectLst/>
                <a:uLnTx/>
                <a:uFillTx/>
                <a:latin typeface="Arial" pitchFamily="34" charset="0"/>
                <a:ea typeface="+mj-ea"/>
                <a:cs typeface="Arial" pitchFamily="34" charset="0"/>
              </a:rPr>
              <a:t> That </a:t>
            </a:r>
            <a:br>
              <a:rPr kumimoji="0" lang="en-US" sz="3000" b="1" i="0" u="none" strike="noStrike" kern="1200" cap="none" spc="0" normalizeH="0" noProof="0" dirty="0" smtClean="0">
                <a:ln>
                  <a:noFill/>
                </a:ln>
                <a:solidFill>
                  <a:schemeClr val="tx1"/>
                </a:solidFill>
                <a:effectLst/>
                <a:uLnTx/>
                <a:uFillTx/>
                <a:latin typeface="Arial" pitchFamily="34" charset="0"/>
                <a:ea typeface="+mj-ea"/>
                <a:cs typeface="Arial" pitchFamily="34" charset="0"/>
              </a:rPr>
            </a:br>
            <a:r>
              <a:rPr kumimoji="0" lang="en-US" sz="3000" b="1" i="0" u="none" strike="noStrike" kern="1200" cap="none" spc="0" normalizeH="0" noProof="0" dirty="0" smtClean="0">
                <a:ln>
                  <a:noFill/>
                </a:ln>
                <a:solidFill>
                  <a:schemeClr val="tx1"/>
                </a:solidFill>
                <a:effectLst/>
                <a:uLnTx/>
                <a:uFillTx/>
                <a:latin typeface="Arial" pitchFamily="34" charset="0"/>
                <a:ea typeface="+mj-ea"/>
                <a:cs typeface="Arial" pitchFamily="34" charset="0"/>
              </a:rPr>
              <a:t>Are True to You</a:t>
            </a: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16" name="Content Placeholder 2"/>
          <p:cNvSpPr txBox="1">
            <a:spLocks/>
          </p:cNvSpPr>
          <p:nvPr/>
        </p:nvSpPr>
        <p:spPr>
          <a:xfrm>
            <a:off x="4692840" y="2547261"/>
            <a:ext cx="4103499" cy="1304892"/>
          </a:xfrm>
          <a:prstGeom prst="rect">
            <a:avLst/>
          </a:prstGeom>
        </p:spPr>
        <p:txBody>
          <a:bodyPr vert="horz" lIns="91440" tIns="45720" rIns="91440" bIns="45720" rtlCol="0">
            <a:noAutofit/>
          </a:bodyPr>
          <a:lstStyle/>
          <a:p>
            <a:pPr marL="0" marR="0" lvl="0" indent="0" algn="ctr" defTabSz="457200" rtl="0" eaLnBrk="1" fontAlgn="auto" latinLnBrk="0" hangingPunct="1">
              <a:lnSpc>
                <a:spcPct val="110000"/>
              </a:lnSpc>
              <a:spcBef>
                <a:spcPts val="0"/>
              </a:spcBef>
              <a:spcAft>
                <a:spcPts val="0"/>
              </a:spcAft>
              <a:buClrTx/>
              <a:buSzTx/>
              <a:buFont typeface="Arial"/>
              <a:buNone/>
              <a:tabLst/>
              <a:defRPr/>
            </a:pPr>
            <a:r>
              <a:rPr kumimoji="0" lang="en-US" sz="1600" b="0" i="0" u="none" strike="noStrike" kern="1200" cap="none" spc="0" normalizeH="0" baseline="0" noProof="0" dirty="0" smtClean="0">
                <a:ln>
                  <a:noFill/>
                </a:ln>
                <a:effectLst/>
                <a:uLnTx/>
                <a:uFillTx/>
                <a:latin typeface="Arial" pitchFamily="34" charset="0"/>
                <a:cs typeface="Arial" pitchFamily="34" charset="0"/>
              </a:rPr>
              <a:t>This presentation provides important information about BOTOX</a:t>
            </a:r>
            <a:r>
              <a:rPr kumimoji="0" lang="en-US" sz="1200" b="0" i="0" u="none" strike="noStrike" kern="1200" cap="none" spc="0" normalizeH="0" baseline="50000" noProof="0" dirty="0" smtClean="0">
                <a:ln>
                  <a:noFill/>
                </a:ln>
                <a:effectLst/>
                <a:uLnTx/>
                <a:uFillTx/>
                <a:latin typeface="Arial" pitchFamily="34" charset="0"/>
                <a:cs typeface="Arial" pitchFamily="34" charset="0"/>
              </a:rPr>
              <a:t>®</a:t>
            </a:r>
            <a:r>
              <a:rPr kumimoji="0" lang="en-US" sz="1600" b="0" i="0" u="none" strike="noStrike" kern="1200" cap="none" spc="0" normalizeH="0" baseline="0" noProof="0" dirty="0" smtClean="0">
                <a:ln>
                  <a:noFill/>
                </a:ln>
                <a:effectLst/>
                <a:uLnTx/>
                <a:uFillTx/>
                <a:latin typeface="Arial" pitchFamily="34" charset="0"/>
                <a:cs typeface="Arial" pitchFamily="34" charset="0"/>
              </a:rPr>
              <a:t> Cosmetic (onabotulinumtoxinA), the</a:t>
            </a:r>
            <a:r>
              <a:rPr kumimoji="0" lang="en-US" sz="1600" b="1" i="1" u="none" strike="noStrike" kern="1200" cap="none" spc="0" normalizeH="0" baseline="0" noProof="0" dirty="0" smtClean="0">
                <a:ln>
                  <a:noFill/>
                </a:ln>
                <a:effectLst/>
                <a:uLnTx/>
                <a:uFillTx/>
                <a:latin typeface="Arial" pitchFamily="34" charset="0"/>
                <a:cs typeface="Arial" pitchFamily="34" charset="0"/>
              </a:rPr>
              <a:t> #1 selling product of its</a:t>
            </a:r>
            <a:r>
              <a:rPr kumimoji="0" lang="en-US" sz="1600" b="1" i="1" u="none" strike="noStrike" kern="1200" cap="none" spc="0" normalizeH="0" noProof="0" dirty="0" smtClean="0">
                <a:ln>
                  <a:noFill/>
                </a:ln>
                <a:effectLst/>
                <a:uLnTx/>
                <a:uFillTx/>
                <a:latin typeface="Arial" pitchFamily="34" charset="0"/>
                <a:cs typeface="Arial" pitchFamily="34" charset="0"/>
              </a:rPr>
              <a:t> kind in the world</a:t>
            </a:r>
            <a:r>
              <a:rPr kumimoji="0" lang="en-US" sz="1600" b="0" i="0" u="none" strike="noStrike" kern="1200" cap="none" spc="0" normalizeH="0" noProof="0" dirty="0" smtClean="0">
                <a:ln>
                  <a:noFill/>
                </a:ln>
                <a:effectLst/>
                <a:uLnTx/>
                <a:uFillTx/>
                <a:latin typeface="Arial" pitchFamily="34" charset="0"/>
                <a:cs typeface="Arial" pitchFamily="34" charset="0"/>
              </a:rPr>
              <a:t>.</a:t>
            </a:r>
            <a:r>
              <a:rPr kumimoji="0" lang="en-US" sz="1600" b="0" i="0" u="none" strike="noStrike" kern="1200" cap="none" spc="0" normalizeH="0" baseline="30000" noProof="0" dirty="0" smtClean="0">
                <a:ln>
                  <a:noFill/>
                </a:ln>
                <a:effectLst/>
                <a:uLnTx/>
                <a:uFillTx/>
                <a:latin typeface="Arial" pitchFamily="34" charset="0"/>
                <a:cs typeface="Arial" pitchFamily="34" charset="0"/>
              </a:rPr>
              <a:t>1,*</a:t>
            </a:r>
          </a:p>
        </p:txBody>
      </p:sp>
      <p:sp>
        <p:nvSpPr>
          <p:cNvPr id="6" name="TextBox 5"/>
          <p:cNvSpPr txBox="1"/>
          <p:nvPr/>
        </p:nvSpPr>
        <p:spPr>
          <a:xfrm>
            <a:off x="0" y="6568658"/>
            <a:ext cx="9144000" cy="276999"/>
          </a:xfrm>
          <a:prstGeom prst="rect">
            <a:avLst/>
          </a:prstGeom>
          <a:noFill/>
        </p:spPr>
        <p:txBody>
          <a:bodyPr wrap="square" rtlCol="0">
            <a:spAutoFit/>
          </a:bodyPr>
          <a:lstStyle/>
          <a:p>
            <a:pPr algn="ctr"/>
            <a:r>
              <a:rPr lang="en-US" sz="1200" b="1" spc="40" dirty="0" smtClean="0">
                <a:solidFill>
                  <a:schemeClr val="bg1"/>
                </a:solidFill>
                <a:latin typeface="GillSans" pitchFamily="34" charset="0"/>
                <a:cs typeface="Arial"/>
              </a:rPr>
              <a:t>Please see Approved Uses and Important Safety Information on slides 2-5.</a:t>
            </a:r>
            <a:endParaRPr lang="en-US" sz="1200" b="1" spc="40" dirty="0">
              <a:solidFill>
                <a:schemeClr val="bg1"/>
              </a:solidFill>
              <a:latin typeface="GillSans" pitchFamily="34" charset="0"/>
              <a:cs typeface="Arial"/>
            </a:endParaRPr>
          </a:p>
        </p:txBody>
      </p:sp>
      <p:sp>
        <p:nvSpPr>
          <p:cNvPr id="8" name="TextBox 7"/>
          <p:cNvSpPr txBox="1"/>
          <p:nvPr/>
        </p:nvSpPr>
        <p:spPr>
          <a:xfrm>
            <a:off x="-6745" y="5987728"/>
            <a:ext cx="6553455" cy="276999"/>
          </a:xfrm>
          <a:prstGeom prst="rect">
            <a:avLst/>
          </a:prstGeom>
          <a:noFill/>
        </p:spPr>
        <p:txBody>
          <a:bodyPr wrap="square" rtlCol="0">
            <a:spAutoFit/>
          </a:bodyPr>
          <a:lstStyle/>
          <a:p>
            <a:r>
              <a:rPr lang="en-US" sz="1200" i="1" spc="40" dirty="0" smtClean="0">
                <a:latin typeface="Arial" pitchFamily="34" charset="0"/>
                <a:cs typeface="Arial" pitchFamily="34" charset="0"/>
              </a:rPr>
              <a:t>Hollis was treated in her frown lines and crow’s feet areas. </a:t>
            </a:r>
            <a:r>
              <a:rPr lang="en-US" sz="1200" b="1" i="1" spc="40" dirty="0" smtClean="0">
                <a:latin typeface="Arial" pitchFamily="34" charset="0"/>
                <a:cs typeface="Arial" pitchFamily="34" charset="0"/>
              </a:rPr>
              <a:t>Results may vary.</a:t>
            </a:r>
            <a:endParaRPr lang="en-US" sz="1200" b="1" i="1" spc="40" dirty="0">
              <a:latin typeface="Arial" pitchFamily="34" charset="0"/>
              <a:cs typeface="Arial" pitchFamily="34" charset="0"/>
            </a:endParaRPr>
          </a:p>
        </p:txBody>
      </p:sp>
      <p:sp>
        <p:nvSpPr>
          <p:cNvPr id="7" name="TextBox 6"/>
          <p:cNvSpPr txBox="1"/>
          <p:nvPr/>
        </p:nvSpPr>
        <p:spPr>
          <a:xfrm>
            <a:off x="4955278" y="3852153"/>
            <a:ext cx="3578622" cy="261610"/>
          </a:xfrm>
          <a:prstGeom prst="rect">
            <a:avLst/>
          </a:prstGeom>
          <a:noFill/>
        </p:spPr>
        <p:txBody>
          <a:bodyPr wrap="square" rtlCol="0">
            <a:spAutoFit/>
          </a:bodyPr>
          <a:lstStyle/>
          <a:p>
            <a:r>
              <a:rPr lang="en-US" sz="1100" spc="40" dirty="0" smtClean="0">
                <a:latin typeface="Arial" pitchFamily="34" charset="0"/>
                <a:cs typeface="Arial" pitchFamily="34" charset="0"/>
              </a:rPr>
              <a:t>*Data collected through September 2013.</a:t>
            </a:r>
            <a:endParaRPr lang="en-US" sz="1100" spc="40" dirty="0">
              <a:latin typeface="Arial" pitchFamily="34" charset="0"/>
              <a:cs typeface="Arial" pitchFamily="34" charset="0"/>
            </a:endParaRPr>
          </a:p>
        </p:txBody>
      </p:sp>
      <p:sp>
        <p:nvSpPr>
          <p:cNvPr id="10" name="TextBox 9"/>
          <p:cNvSpPr txBox="1"/>
          <p:nvPr/>
        </p:nvSpPr>
        <p:spPr>
          <a:xfrm>
            <a:off x="0" y="6217032"/>
            <a:ext cx="3852251" cy="210929"/>
          </a:xfrm>
          <a:prstGeom prst="rect">
            <a:avLst/>
          </a:prstGeom>
          <a:noFill/>
        </p:spPr>
        <p:txBody>
          <a:bodyPr wrap="square" rtlCol="0">
            <a:noAutofit/>
          </a:bodyPr>
          <a:lstStyle/>
          <a:p>
            <a:r>
              <a:rPr lang="en-US" sz="1000" b="1" dirty="0" smtClean="0">
                <a:latin typeface="Arial"/>
                <a:cs typeface="Arial"/>
              </a:rPr>
              <a:t>1. </a:t>
            </a:r>
            <a:r>
              <a:rPr lang="en-US" sz="1000" dirty="0" smtClean="0">
                <a:latin typeface="Arial"/>
                <a:cs typeface="Arial"/>
              </a:rPr>
              <a:t>Data on file, Allergan, Inc.</a:t>
            </a:r>
            <a:r>
              <a:rPr lang="en-US" sz="1000" dirty="0" smtClean="0">
                <a:solidFill>
                  <a:prstClr val="black"/>
                </a:solidFill>
                <a:latin typeface="Arial"/>
                <a:cs typeface="Arial"/>
              </a:rPr>
              <a:t>, September 2013.</a:t>
            </a:r>
            <a:endParaRPr lang="en-US" sz="10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file121\copy-folder\2014\BOTOX Cosmetic\141808 Patient Presentation Update (CFL)\Images\100_unit_box_print.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93395" y="2669087"/>
            <a:ext cx="3474720" cy="3200400"/>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a:xfrm>
            <a:off x="-17026" y="390430"/>
            <a:ext cx="9178052" cy="1251671"/>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What Is</a:t>
            </a:r>
            <a:r>
              <a:rPr kumimoji="0" lang="en-US" sz="3000" b="1" i="0" u="none" strike="noStrike" kern="1200" cap="none" spc="0" normalizeH="0" noProof="0" dirty="0" smtClean="0">
                <a:ln>
                  <a:noFill/>
                </a:ln>
                <a:solidFill>
                  <a:schemeClr val="tx1"/>
                </a:solidFill>
                <a:effectLst/>
                <a:uLnTx/>
                <a:uFillTx/>
                <a:latin typeface="Arial" pitchFamily="34" charset="0"/>
                <a:ea typeface="+mj-ea"/>
                <a:cs typeface="Arial" pitchFamily="34" charset="0"/>
              </a:rPr>
              <a:t> BOTOX</a:t>
            </a:r>
            <a:r>
              <a:rPr kumimoji="0" lang="en-US" sz="3000" b="1" i="0" u="none" strike="noStrike" kern="1200" cap="none" spc="0" normalizeH="0" baseline="30000" noProof="0" dirty="0" smtClean="0">
                <a:ln>
                  <a:noFill/>
                </a:ln>
                <a:solidFill>
                  <a:schemeClr val="tx1"/>
                </a:solidFill>
                <a:effectLst/>
                <a:uLnTx/>
                <a:uFillTx/>
                <a:latin typeface="Arial" pitchFamily="34" charset="0"/>
                <a:ea typeface="+mj-ea"/>
                <a:cs typeface="Arial" pitchFamily="34" charset="0"/>
              </a:rPr>
              <a:t>®</a:t>
            </a:r>
            <a:r>
              <a:rPr kumimoji="0" lang="en-US" sz="3000" b="1" i="0" u="none" strike="noStrike" kern="1200" cap="none" spc="0" normalizeH="0" noProof="0" dirty="0" smtClean="0">
                <a:ln>
                  <a:noFill/>
                </a:ln>
                <a:solidFill>
                  <a:schemeClr val="tx1"/>
                </a:solidFill>
                <a:effectLst/>
                <a:uLnTx/>
                <a:uFillTx/>
                <a:latin typeface="Arial" pitchFamily="34" charset="0"/>
                <a:ea typeface="+mj-ea"/>
                <a:cs typeface="Arial" pitchFamily="34" charset="0"/>
              </a:rPr>
              <a:t> Cosmetic (</a:t>
            </a:r>
            <a:r>
              <a:rPr kumimoji="0" lang="en-US" sz="3000" b="1" i="0" u="none" strike="noStrike" kern="1200" cap="none" spc="0" normalizeH="0" noProof="0" dirty="0" err="1" smtClean="0">
                <a:ln>
                  <a:noFill/>
                </a:ln>
                <a:solidFill>
                  <a:schemeClr val="tx1"/>
                </a:solidFill>
                <a:effectLst/>
                <a:uLnTx/>
                <a:uFillTx/>
                <a:latin typeface="Arial" pitchFamily="34" charset="0"/>
                <a:ea typeface="+mj-ea"/>
                <a:cs typeface="Arial" pitchFamily="34" charset="0"/>
              </a:rPr>
              <a:t>onabotulinumtoxinA</a:t>
            </a:r>
            <a:r>
              <a:rPr kumimoji="0" lang="en-US" sz="3000" b="1" i="0" u="none" strike="noStrike" kern="1200" cap="none" spc="0" normalizeH="0" noProof="0" dirty="0" smtClean="0">
                <a:ln>
                  <a:noFill/>
                </a:ln>
                <a:solidFill>
                  <a:schemeClr val="tx1"/>
                </a:solidFill>
                <a:effectLst/>
                <a:uLnTx/>
                <a:uFillTx/>
                <a:latin typeface="Arial" pitchFamily="34" charset="0"/>
                <a:ea typeface="+mj-ea"/>
                <a:cs typeface="Arial" pitchFamily="34" charset="0"/>
              </a:rPr>
              <a:t>)?</a:t>
            </a: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16" name="Content Placeholder 2"/>
          <p:cNvSpPr txBox="1">
            <a:spLocks/>
          </p:cNvSpPr>
          <p:nvPr/>
        </p:nvSpPr>
        <p:spPr>
          <a:xfrm>
            <a:off x="433883" y="1471966"/>
            <a:ext cx="7883266" cy="1542453"/>
          </a:xfrm>
          <a:prstGeom prst="rect">
            <a:avLst/>
          </a:prstGeom>
        </p:spPr>
        <p:txBody>
          <a:bodyPr vert="horz" lIns="91440" tIns="45720" rIns="91440" bIns="45720" rtlCol="0">
            <a:noAutofit/>
          </a:bodyPr>
          <a:lstStyle/>
          <a:p>
            <a:endParaRPr lang="en-US" sz="1600" dirty="0">
              <a:latin typeface="Arial" pitchFamily="34" charset="0"/>
              <a:cs typeface="Arial" pitchFamily="34" charset="0"/>
            </a:endParaRPr>
          </a:p>
          <a:p>
            <a:r>
              <a:rPr lang="en-US" sz="1600" dirty="0">
                <a:latin typeface="Arial" pitchFamily="34" charset="0"/>
                <a:cs typeface="Arial" pitchFamily="34" charset="0"/>
              </a:rPr>
              <a:t>BOTOX</a:t>
            </a:r>
            <a:r>
              <a:rPr lang="en-US" sz="1600" baseline="30000" dirty="0">
                <a:latin typeface="Arial" pitchFamily="34" charset="0"/>
                <a:cs typeface="Arial" pitchFamily="34" charset="0"/>
              </a:rPr>
              <a:t>®</a:t>
            </a:r>
            <a:r>
              <a:rPr lang="en-US" sz="1600" dirty="0">
                <a:latin typeface="Arial" pitchFamily="34" charset="0"/>
                <a:cs typeface="Arial" pitchFamily="34" charset="0"/>
              </a:rPr>
              <a:t> Cosmetic is the </a:t>
            </a:r>
            <a:r>
              <a:rPr lang="en-US" sz="1600" i="1" dirty="0">
                <a:latin typeface="Arial" pitchFamily="34" charset="0"/>
                <a:cs typeface="Arial" pitchFamily="34" charset="0"/>
              </a:rPr>
              <a:t>first </a:t>
            </a:r>
            <a:r>
              <a:rPr lang="en-US" sz="1600" dirty="0">
                <a:latin typeface="Arial" pitchFamily="34" charset="0"/>
                <a:cs typeface="Arial" pitchFamily="34" charset="0"/>
              </a:rPr>
              <a:t>and </a:t>
            </a:r>
            <a:r>
              <a:rPr lang="en-US" sz="1600" i="1" dirty="0">
                <a:latin typeface="Arial" pitchFamily="34" charset="0"/>
                <a:cs typeface="Arial" pitchFamily="34" charset="0"/>
              </a:rPr>
              <a:t>only </a:t>
            </a:r>
            <a:r>
              <a:rPr lang="en-US" sz="1600" dirty="0">
                <a:latin typeface="Arial" pitchFamily="34" charset="0"/>
                <a:cs typeface="Arial" pitchFamily="34" charset="0"/>
              </a:rPr>
              <a:t>FDA-approved product to temporarily improve </a:t>
            </a:r>
            <a:r>
              <a:rPr lang="en-US" sz="1600" dirty="0" smtClean="0">
                <a:latin typeface="Arial" pitchFamily="34" charset="0"/>
                <a:cs typeface="Arial" pitchFamily="34" charset="0"/>
              </a:rPr>
              <a:t>the appearance of </a:t>
            </a:r>
            <a:r>
              <a:rPr lang="en-US" sz="1600" i="1" dirty="0" smtClean="0">
                <a:latin typeface="Arial" pitchFamily="34" charset="0"/>
                <a:cs typeface="Arial" pitchFamily="34" charset="0"/>
              </a:rPr>
              <a:t>both </a:t>
            </a:r>
            <a:r>
              <a:rPr lang="en-US" sz="1600" dirty="0">
                <a:latin typeface="Arial" pitchFamily="34" charset="0"/>
                <a:cs typeface="Arial" pitchFamily="34" charset="0"/>
              </a:rPr>
              <a:t>moderate to severe frown lines between the brows </a:t>
            </a:r>
            <a:r>
              <a:rPr lang="en-US" sz="1600" i="1" dirty="0">
                <a:latin typeface="Arial" pitchFamily="34" charset="0"/>
                <a:cs typeface="Arial" pitchFamily="34" charset="0"/>
              </a:rPr>
              <a:t>and </a:t>
            </a:r>
            <a:r>
              <a:rPr lang="en-US" sz="1600" dirty="0">
                <a:latin typeface="Arial" pitchFamily="34" charset="0"/>
                <a:cs typeface="Arial" pitchFamily="34" charset="0"/>
              </a:rPr>
              <a:t>crow’s feet lines around the sides of the </a:t>
            </a:r>
            <a:r>
              <a:rPr lang="en-US" sz="1600" dirty="0" smtClean="0">
                <a:latin typeface="Arial" pitchFamily="34" charset="0"/>
                <a:cs typeface="Arial" pitchFamily="34" charset="0"/>
              </a:rPr>
              <a:t>eyes. </a:t>
            </a:r>
            <a:endParaRPr kumimoji="0" lang="en-US" sz="1600" b="0" i="0" u="none" strike="noStrike" kern="1200" cap="none" spc="0" normalizeH="0" baseline="0" noProof="0" dirty="0" smtClean="0">
              <a:ln>
                <a:noFill/>
              </a:ln>
              <a:effectLst/>
              <a:uLnTx/>
              <a:uFillTx/>
              <a:latin typeface="Arial" pitchFamily="34" charset="0"/>
              <a:cs typeface="Arial" pitchFamily="34" charset="0"/>
            </a:endParaRPr>
          </a:p>
        </p:txBody>
      </p:sp>
      <p:sp>
        <p:nvSpPr>
          <p:cNvPr id="6" name="TextBox 5"/>
          <p:cNvSpPr txBox="1"/>
          <p:nvPr/>
        </p:nvSpPr>
        <p:spPr>
          <a:xfrm>
            <a:off x="0" y="6568658"/>
            <a:ext cx="9144000" cy="276999"/>
          </a:xfrm>
          <a:prstGeom prst="rect">
            <a:avLst/>
          </a:prstGeom>
          <a:noFill/>
        </p:spPr>
        <p:txBody>
          <a:bodyPr wrap="square" rtlCol="0">
            <a:spAutoFit/>
          </a:bodyPr>
          <a:lstStyle/>
          <a:p>
            <a:pPr algn="ctr"/>
            <a:r>
              <a:rPr lang="en-US" sz="1200" b="1" spc="40" dirty="0" smtClean="0">
                <a:solidFill>
                  <a:schemeClr val="bg1"/>
                </a:solidFill>
                <a:latin typeface="GillSans" pitchFamily="34" charset="0"/>
                <a:cs typeface="Arial"/>
              </a:rPr>
              <a:t>Please see Approved Uses and Important Safety Information on slides 2-5.</a:t>
            </a:r>
            <a:endParaRPr lang="en-US" sz="1200" b="1" spc="40" dirty="0">
              <a:solidFill>
                <a:schemeClr val="bg1"/>
              </a:solidFill>
              <a:latin typeface="GillSans" pitchFamily="34" charset="0"/>
              <a:cs typeface="Arial"/>
            </a:endParaRPr>
          </a:p>
        </p:txBody>
      </p:sp>
    </p:spTree>
    <p:extLst>
      <p:ext uri="{BB962C8B-B14F-4D97-AF65-F5344CB8AC3E}">
        <p14:creationId xmlns:p14="http://schemas.microsoft.com/office/powerpoint/2010/main" val="200943314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ogroups101\copy-folder\2014\BOTOX Cosmetic\141808 Patient Presentation Update (CFL)\Images\133222 page4.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5940" y="2575931"/>
            <a:ext cx="7294563" cy="2520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537403"/>
            <a:ext cx="8229600" cy="1143000"/>
          </a:xfrm>
        </p:spPr>
        <p:txBody>
          <a:bodyPr>
            <a:noAutofit/>
          </a:bodyPr>
          <a:lstStyle/>
          <a:p>
            <a:r>
              <a:rPr lang="en-US" sz="3200" b="1" dirty="0" smtClean="0">
                <a:cs typeface="Arial"/>
              </a:rPr>
              <a:t>Moderate to Severe </a:t>
            </a:r>
            <a:r>
              <a:rPr lang="en-US" sz="3200" b="1" dirty="0">
                <a:cs typeface="Arial"/>
              </a:rPr>
              <a:t>C</a:t>
            </a:r>
            <a:r>
              <a:rPr lang="en-US" sz="3200" b="1" dirty="0" smtClean="0">
                <a:cs typeface="Arial"/>
              </a:rPr>
              <a:t>row’s Feet </a:t>
            </a:r>
            <a:br>
              <a:rPr lang="en-US" sz="3200" b="1" dirty="0" smtClean="0">
                <a:cs typeface="Arial"/>
              </a:rPr>
            </a:br>
            <a:r>
              <a:rPr lang="en-US" sz="3200" b="1" dirty="0" smtClean="0">
                <a:cs typeface="Arial"/>
              </a:rPr>
              <a:t>and Frown Lines: Why They Happen</a:t>
            </a:r>
            <a:endParaRPr lang="en-US" sz="3200" b="1" dirty="0">
              <a:cs typeface="Arial"/>
            </a:endParaRPr>
          </a:p>
        </p:txBody>
      </p:sp>
      <p:sp>
        <p:nvSpPr>
          <p:cNvPr id="3" name="Content Placeholder 2"/>
          <p:cNvSpPr>
            <a:spLocks noGrp="1"/>
          </p:cNvSpPr>
          <p:nvPr>
            <p:ph idx="1"/>
          </p:nvPr>
        </p:nvSpPr>
        <p:spPr>
          <a:xfrm>
            <a:off x="609485" y="1708261"/>
            <a:ext cx="8018468" cy="1759921"/>
          </a:xfrm>
        </p:spPr>
        <p:txBody>
          <a:bodyPr>
            <a:normAutofit/>
          </a:bodyPr>
          <a:lstStyle/>
          <a:p>
            <a:pPr marL="0" indent="0">
              <a:buNone/>
              <a:tabLst>
                <a:tab pos="228600" algn="l"/>
              </a:tabLst>
            </a:pPr>
            <a:r>
              <a:rPr lang="en-US" sz="1600" dirty="0" smtClean="0">
                <a:cs typeface="Arial"/>
              </a:rPr>
              <a:t>Repeated muscle contractions from squinting and frowning over the years are one of the reasons your skin can crease and furrow. </a:t>
            </a:r>
            <a:endParaRPr lang="en-US" sz="1600" baseline="30000" dirty="0">
              <a:cs typeface="Arial"/>
            </a:endParaRPr>
          </a:p>
          <a:p>
            <a:pPr marL="0" indent="0">
              <a:buNone/>
              <a:tabLst>
                <a:tab pos="228600" algn="l"/>
              </a:tabLst>
            </a:pPr>
            <a:r>
              <a:rPr lang="en-US" sz="1600" dirty="0" smtClean="0">
                <a:cs typeface="Arial"/>
              </a:rPr>
              <a:t>That’s why you keep seeing those moderate to severe crow’s feet or frown lines when you look in the mirror. </a:t>
            </a:r>
            <a:endParaRPr lang="en-US" sz="1400" b="1" dirty="0" smtClean="0">
              <a:cs typeface="Arial"/>
            </a:endParaRPr>
          </a:p>
        </p:txBody>
      </p:sp>
      <p:sp>
        <p:nvSpPr>
          <p:cNvPr id="4" name="TextBox 3"/>
          <p:cNvSpPr txBox="1"/>
          <p:nvPr/>
        </p:nvSpPr>
        <p:spPr>
          <a:xfrm>
            <a:off x="0" y="6217032"/>
            <a:ext cx="3852251" cy="210929"/>
          </a:xfrm>
          <a:prstGeom prst="rect">
            <a:avLst/>
          </a:prstGeom>
          <a:noFill/>
        </p:spPr>
        <p:txBody>
          <a:bodyPr wrap="square" rtlCol="0">
            <a:noAutofit/>
          </a:bodyPr>
          <a:lstStyle/>
          <a:p>
            <a:r>
              <a:rPr lang="en-US" sz="1000" b="1" dirty="0" smtClean="0">
                <a:latin typeface="Arial"/>
                <a:cs typeface="Arial"/>
              </a:rPr>
              <a:t>1. </a:t>
            </a:r>
            <a:r>
              <a:rPr lang="en-US" sz="1000" dirty="0" smtClean="0">
                <a:latin typeface="Arial"/>
                <a:cs typeface="Arial"/>
              </a:rPr>
              <a:t>BOTOX</a:t>
            </a:r>
            <a:r>
              <a:rPr lang="en-US" sz="800" baseline="41000" dirty="0" smtClean="0">
                <a:latin typeface="Arial"/>
                <a:cs typeface="Arial"/>
              </a:rPr>
              <a:t>®</a:t>
            </a:r>
            <a:r>
              <a:rPr lang="en-US" sz="1000" dirty="0" smtClean="0">
                <a:solidFill>
                  <a:prstClr val="black"/>
                </a:solidFill>
                <a:latin typeface="Arial"/>
                <a:cs typeface="Arial"/>
              </a:rPr>
              <a:t> Cosmetic Prescribing Information, September 2013.</a:t>
            </a:r>
            <a:endParaRPr lang="en-US" sz="1000" dirty="0"/>
          </a:p>
        </p:txBody>
      </p:sp>
      <p:sp>
        <p:nvSpPr>
          <p:cNvPr id="7" name="TextBox 6"/>
          <p:cNvSpPr txBox="1"/>
          <p:nvPr/>
        </p:nvSpPr>
        <p:spPr>
          <a:xfrm>
            <a:off x="0" y="6568658"/>
            <a:ext cx="9144000" cy="276999"/>
          </a:xfrm>
          <a:prstGeom prst="rect">
            <a:avLst/>
          </a:prstGeom>
          <a:noFill/>
        </p:spPr>
        <p:txBody>
          <a:bodyPr wrap="square" rtlCol="0">
            <a:spAutoFit/>
          </a:bodyPr>
          <a:lstStyle/>
          <a:p>
            <a:pPr algn="ctr"/>
            <a:r>
              <a:rPr lang="en-US" sz="1200" b="1" spc="40" dirty="0" smtClean="0">
                <a:solidFill>
                  <a:schemeClr val="bg1"/>
                </a:solidFill>
                <a:latin typeface="Arial" pitchFamily="34" charset="0"/>
                <a:cs typeface="Arial" pitchFamily="34" charset="0"/>
              </a:rPr>
              <a:t>Please see Approved Uses and Important Safety Information on slides 2-5.</a:t>
            </a:r>
            <a:endParaRPr lang="en-US" sz="1200" b="1" spc="40" dirty="0">
              <a:solidFill>
                <a:schemeClr val="bg1"/>
              </a:solidFill>
              <a:latin typeface="Arial" pitchFamily="34" charset="0"/>
              <a:cs typeface="Arial" pitchFamily="34" charset="0"/>
            </a:endParaRPr>
          </a:p>
        </p:txBody>
      </p:sp>
      <p:sp>
        <p:nvSpPr>
          <p:cNvPr id="8" name="Rectangle 7"/>
          <p:cNvSpPr/>
          <p:nvPr/>
        </p:nvSpPr>
        <p:spPr>
          <a:xfrm>
            <a:off x="725523" y="5002043"/>
            <a:ext cx="7033295" cy="909871"/>
          </a:xfrm>
          <a:prstGeom prst="rect">
            <a:avLst/>
          </a:prstGeom>
          <a:solidFill>
            <a:srgbClr val="7A2A8A"/>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pitchFamily="34" charset="0"/>
                <a:cs typeface="Arial" pitchFamily="34" charset="0"/>
              </a:rPr>
              <a:t>You can ask your doctor about treating these 2 areas in just 1 visit,</a:t>
            </a:r>
            <a:r>
              <a:rPr lang="en-US" baseline="30000" dirty="0" smtClean="0">
                <a:latin typeface="Arial" pitchFamily="34" charset="0"/>
                <a:cs typeface="Arial" pitchFamily="34" charset="0"/>
              </a:rPr>
              <a:t>1</a:t>
            </a:r>
            <a:r>
              <a:rPr lang="en-US" dirty="0" smtClean="0">
                <a:latin typeface="Arial" pitchFamily="34" charset="0"/>
                <a:cs typeface="Arial" pitchFamily="34" charset="0"/>
              </a:rPr>
              <a:t> and that’s the beauty of BOTOX</a:t>
            </a:r>
            <a:r>
              <a:rPr lang="en-US" baseline="30000" dirty="0" smtClean="0">
                <a:latin typeface="Arial" pitchFamily="34" charset="0"/>
                <a:cs typeface="Arial" pitchFamily="34" charset="0"/>
              </a:rPr>
              <a:t>® </a:t>
            </a:r>
            <a:r>
              <a:rPr lang="en-US" dirty="0" smtClean="0">
                <a:latin typeface="Arial" pitchFamily="34" charset="0"/>
                <a:cs typeface="Arial" pitchFamily="34" charset="0"/>
              </a:rPr>
              <a:t>Cosmetic (</a:t>
            </a:r>
            <a:r>
              <a:rPr lang="en-US" dirty="0" err="1" smtClean="0">
                <a:latin typeface="Arial" pitchFamily="34" charset="0"/>
                <a:cs typeface="Arial" pitchFamily="34" charset="0"/>
              </a:rPr>
              <a:t>onabotulinumtoxinA</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1762"/>
            <a:ext cx="8229600" cy="1143000"/>
          </a:xfrm>
        </p:spPr>
        <p:txBody>
          <a:bodyPr>
            <a:normAutofit/>
          </a:bodyPr>
          <a:lstStyle/>
          <a:p>
            <a:r>
              <a:rPr lang="en-US" sz="3400" b="1" dirty="0" smtClean="0">
                <a:latin typeface="Arial"/>
                <a:cs typeface="Arial"/>
              </a:rPr>
              <a:t>How Does BOTOX</a:t>
            </a:r>
            <a:r>
              <a:rPr lang="en-US" sz="3400" baseline="30000" dirty="0" smtClean="0">
                <a:latin typeface="Arial"/>
                <a:cs typeface="Arial"/>
              </a:rPr>
              <a:t>®</a:t>
            </a:r>
            <a:r>
              <a:rPr lang="en-US" sz="3400" b="1" dirty="0" smtClean="0">
                <a:latin typeface="Arial"/>
                <a:cs typeface="Arial"/>
              </a:rPr>
              <a:t> Cosmetic (</a:t>
            </a:r>
            <a:r>
              <a:rPr lang="en-US" sz="3400" b="1" dirty="0" err="1" smtClean="0">
                <a:latin typeface="Arial"/>
                <a:cs typeface="Arial"/>
              </a:rPr>
              <a:t>onabotulinumtoxinA</a:t>
            </a:r>
            <a:r>
              <a:rPr lang="en-US" sz="3400" b="1" dirty="0" smtClean="0">
                <a:latin typeface="Arial"/>
                <a:cs typeface="Arial"/>
              </a:rPr>
              <a:t>) Work?</a:t>
            </a:r>
            <a:endParaRPr lang="en-US" sz="3400" dirty="0">
              <a:latin typeface="Arial"/>
              <a:cs typeface="Arial"/>
            </a:endParaRPr>
          </a:p>
        </p:txBody>
      </p:sp>
      <p:sp>
        <p:nvSpPr>
          <p:cNvPr id="7" name="TextBox 6"/>
          <p:cNvSpPr txBox="1"/>
          <p:nvPr/>
        </p:nvSpPr>
        <p:spPr>
          <a:xfrm>
            <a:off x="0" y="6568658"/>
            <a:ext cx="9144000" cy="276999"/>
          </a:xfrm>
          <a:prstGeom prst="rect">
            <a:avLst/>
          </a:prstGeom>
          <a:noFill/>
        </p:spPr>
        <p:txBody>
          <a:bodyPr wrap="square" rtlCol="0">
            <a:spAutoFit/>
          </a:bodyPr>
          <a:lstStyle/>
          <a:p>
            <a:pPr algn="ctr"/>
            <a:r>
              <a:rPr lang="en-US" sz="1200" b="1" spc="40" dirty="0" smtClean="0">
                <a:solidFill>
                  <a:schemeClr val="bg1"/>
                </a:solidFill>
                <a:latin typeface="GillSans" pitchFamily="34" charset="0"/>
                <a:cs typeface="Arial"/>
              </a:rPr>
              <a:t>Please see Approved Uses and Important Safety Information on slides 2-5.</a:t>
            </a:r>
            <a:endParaRPr lang="en-US" sz="1200" b="1" spc="40" dirty="0">
              <a:solidFill>
                <a:schemeClr val="bg1"/>
              </a:solidFill>
              <a:latin typeface="GillSans" pitchFamily="34" charset="0"/>
              <a:cs typeface="Arial"/>
            </a:endParaRPr>
          </a:p>
        </p:txBody>
      </p:sp>
      <p:sp>
        <p:nvSpPr>
          <p:cNvPr id="9" name="Content Placeholder 2"/>
          <p:cNvSpPr>
            <a:spLocks noGrp="1"/>
          </p:cNvSpPr>
          <p:nvPr>
            <p:ph idx="1"/>
          </p:nvPr>
        </p:nvSpPr>
        <p:spPr>
          <a:xfrm>
            <a:off x="569729" y="1718200"/>
            <a:ext cx="8018468" cy="1759921"/>
          </a:xfrm>
        </p:spPr>
        <p:txBody>
          <a:bodyPr>
            <a:normAutofit/>
          </a:bodyPr>
          <a:lstStyle/>
          <a:p>
            <a:pPr marL="0" indent="0">
              <a:buNone/>
              <a:tabLst>
                <a:tab pos="228600" algn="l"/>
              </a:tabLst>
            </a:pPr>
            <a:r>
              <a:rPr lang="en-US" sz="1600" dirty="0" smtClean="0">
                <a:cs typeface="Arial"/>
              </a:rPr>
              <a:t>BOTOX</a:t>
            </a:r>
            <a:r>
              <a:rPr lang="en-US" sz="1600" baseline="30000" dirty="0" smtClean="0">
                <a:cs typeface="Arial"/>
              </a:rPr>
              <a:t>®</a:t>
            </a:r>
            <a:r>
              <a:rPr lang="en-US" sz="1600" dirty="0" smtClean="0">
                <a:cs typeface="Arial"/>
              </a:rPr>
              <a:t> Cosmetic targets one of the underlying causes of crow’s feet and frown lines—those repeated muscle contractions. </a:t>
            </a:r>
          </a:p>
          <a:p>
            <a:pPr marL="228600" indent="-228600">
              <a:spcBef>
                <a:spcPts val="50"/>
              </a:spcBef>
              <a:buNone/>
            </a:pPr>
            <a:endParaRPr lang="en-US" sz="1400" b="1" dirty="0" smtClean="0">
              <a:cs typeface="Arial"/>
            </a:endParaRPr>
          </a:p>
        </p:txBody>
      </p:sp>
      <p:pic>
        <p:nvPicPr>
          <p:cNvPr id="5122" name="Picture 2" descr="\\cogroups101\copy-folder\2014\BOTOX Cosmetic\141808 Patient Presentation Update (CFL)\Images\133222 page5.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5269" y="2170379"/>
            <a:ext cx="7458075" cy="2932113"/>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1641581" y="4733936"/>
            <a:ext cx="2740297" cy="94660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tabLst>
                <a:tab pos="228600" algn="l"/>
              </a:tabLst>
            </a:pPr>
            <a:r>
              <a:rPr lang="en-US" sz="1100" dirty="0" smtClean="0">
                <a:cs typeface="Arial"/>
              </a:rPr>
              <a:t>Your doctor will inject BOTOX</a:t>
            </a:r>
            <a:r>
              <a:rPr lang="en-US" sz="1100" baseline="30000" dirty="0" smtClean="0">
                <a:cs typeface="Arial"/>
              </a:rPr>
              <a:t>®</a:t>
            </a:r>
            <a:r>
              <a:rPr lang="en-US" sz="1100" dirty="0" smtClean="0">
                <a:cs typeface="Arial"/>
              </a:rPr>
              <a:t> Cosmetic into the muscle surrounding the side of your eye—the orbicularis oculi—to treat crow’s feet. </a:t>
            </a:r>
          </a:p>
        </p:txBody>
      </p:sp>
      <p:sp>
        <p:nvSpPr>
          <p:cNvPr id="11" name="Content Placeholder 2"/>
          <p:cNvSpPr txBox="1">
            <a:spLocks/>
          </p:cNvSpPr>
          <p:nvPr/>
        </p:nvSpPr>
        <p:spPr>
          <a:xfrm>
            <a:off x="5261449" y="4733936"/>
            <a:ext cx="2298185" cy="94660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tabLst>
                <a:tab pos="228600" algn="l"/>
              </a:tabLst>
            </a:pPr>
            <a:r>
              <a:rPr lang="en-US" sz="1100" dirty="0" smtClean="0">
                <a:cs typeface="Arial"/>
              </a:rPr>
              <a:t>For treatment of frown lines, BOTOX</a:t>
            </a:r>
            <a:r>
              <a:rPr lang="en-US" sz="1100" baseline="30000" dirty="0" smtClean="0">
                <a:cs typeface="Arial"/>
              </a:rPr>
              <a:t>®</a:t>
            </a:r>
            <a:r>
              <a:rPr lang="en-US" sz="1100" dirty="0" smtClean="0">
                <a:cs typeface="Arial"/>
              </a:rPr>
              <a:t> Cosmetic is injected into 2 muscles—the corrugator and </a:t>
            </a:r>
            <a:r>
              <a:rPr lang="en-US" sz="1100" dirty="0" err="1" smtClean="0">
                <a:cs typeface="Arial"/>
              </a:rPr>
              <a:t>procerus</a:t>
            </a:r>
            <a:r>
              <a:rPr lang="en-US" sz="1100" dirty="0" smtClean="0">
                <a:cs typeface="Arial"/>
              </a:rPr>
              <a:t> muscles.</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8"/>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770</TotalTime>
  <Words>1593</Words>
  <Application>Microsoft Office PowerPoint</Application>
  <PresentationFormat>On-screen Show (4:3)</PresentationFormat>
  <Paragraphs>135</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Discover BOTOX® Cosmetic (onabotulinumtoxinA)</vt:lpstr>
      <vt:lpstr>PowerPoint Presentation</vt:lpstr>
      <vt:lpstr>PowerPoint Presentation</vt:lpstr>
      <vt:lpstr>PowerPoint Presentation</vt:lpstr>
      <vt:lpstr>PowerPoint Presentation</vt:lpstr>
      <vt:lpstr>PowerPoint Presentation</vt:lpstr>
      <vt:lpstr>PowerPoint Presentation</vt:lpstr>
      <vt:lpstr>Moderate to Severe Crow’s Feet  and Frown Lines: Why They Happen</vt:lpstr>
      <vt:lpstr>How Does BOTOX® Cosmetic (onabotulinumtoxinA) Work?</vt:lpstr>
      <vt:lpstr> Will BOTOX® Cosmetic (onabotulinumtoxinA) Make Me Look  Like I’ve Had Work Done? </vt:lpstr>
      <vt:lpstr>About BOTOX® Cosmetic (onabotulinumtoxinA)</vt:lpstr>
      <vt:lpstr>Discover Experience You Can Trust</vt:lpstr>
      <vt:lpstr>People Like You</vt:lpstr>
      <vt:lpstr>Real, Noticeable Results</vt:lpstr>
      <vt:lpstr>Real, Noticeable Results (cont)</vt:lpstr>
      <vt:lpstr>Discover the Rewards</vt:lpstr>
      <vt:lpstr>PowerPoint Presentation</vt:lpstr>
      <vt:lpstr>Bibliography</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Allison Reese</dc:creator>
  <cp:lastModifiedBy>Quinby_Jennifer</cp:lastModifiedBy>
  <cp:revision>532</cp:revision>
  <cp:lastPrinted>2014-06-04T20:34:38Z</cp:lastPrinted>
  <dcterms:created xsi:type="dcterms:W3CDTF">2012-05-07T17:39:11Z</dcterms:created>
  <dcterms:modified xsi:type="dcterms:W3CDTF">2014-06-18T17:56:54Z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40A18A04-45B4-464E-A160-176DF9B8F550</vt:lpwstr>
  </property>
  <property fmtid="{D5CDD505-2E9C-101B-9397-08002B2CF9AE}" pid="3" name="ArticulatePath">
    <vt:lpwstr>141808 Patient Presentation Update for CFL R2</vt:lpwstr>
  </property>
</Properties>
</file>